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9" r:id="rId5"/>
    <p:sldId id="270" r:id="rId6"/>
    <p:sldId id="268" r:id="rId7"/>
    <p:sldId id="271" r:id="rId8"/>
    <p:sldId id="274" r:id="rId9"/>
    <p:sldId id="275" r:id="rId10"/>
    <p:sldId id="273" r:id="rId11"/>
    <p:sldId id="259" r:id="rId12"/>
    <p:sldId id="276" r:id="rId13"/>
    <p:sldId id="277" r:id="rId14"/>
    <p:sldId id="278" r:id="rId15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82E3A7-60C4-4ACE-BD69-FC186E26DD9B}" v="28" dt="2020-01-23T17:57:00.337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ACA"/>
          </a:solidFill>
        </a:fill>
      </a:tcStyle>
    </a:wholeTbl>
    <a:band2H>
      <a:tcTxStyle/>
      <a:tcStyle>
        <a:tcBdr/>
        <a:fill>
          <a:solidFill>
            <a:srgbClr val="FF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14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ffek gil" userId="c855a3c3303d5ecd" providerId="LiveId" clId="{1E82E3A7-60C4-4ACE-BD69-FC186E26DD9B}"/>
    <pc:docChg chg="undo redo custSel addSld delSld modSld sldOrd">
      <pc:chgData name="offek gil" userId="c855a3c3303d5ecd" providerId="LiveId" clId="{1E82E3A7-60C4-4ACE-BD69-FC186E26DD9B}" dt="2020-01-23T17:58:55.808" v="2513" actId="20577"/>
      <pc:docMkLst>
        <pc:docMk/>
      </pc:docMkLst>
      <pc:sldChg chg="modSp">
        <pc:chgData name="offek gil" userId="c855a3c3303d5ecd" providerId="LiveId" clId="{1E82E3A7-60C4-4ACE-BD69-FC186E26DD9B}" dt="2020-01-23T17:19:37.564" v="476" actId="403"/>
        <pc:sldMkLst>
          <pc:docMk/>
          <pc:sldMk cId="0" sldId="258"/>
        </pc:sldMkLst>
        <pc:spChg chg="mod">
          <ac:chgData name="offek gil" userId="c855a3c3303d5ecd" providerId="LiveId" clId="{1E82E3A7-60C4-4ACE-BD69-FC186E26DD9B}" dt="2020-01-23T17:19:37.564" v="476" actId="403"/>
          <ac:spMkLst>
            <pc:docMk/>
            <pc:sldMk cId="0" sldId="258"/>
            <ac:spMk id="65" creationId="{00000000-0000-0000-0000-000000000000}"/>
          </ac:spMkLst>
        </pc:spChg>
      </pc:sldChg>
      <pc:sldChg chg="modSp ord">
        <pc:chgData name="offek gil" userId="c855a3c3303d5ecd" providerId="LiveId" clId="{1E82E3A7-60C4-4ACE-BD69-FC186E26DD9B}" dt="2020-01-20T10:30:35.984" v="454" actId="20577"/>
        <pc:sldMkLst>
          <pc:docMk/>
          <pc:sldMk cId="0" sldId="259"/>
        </pc:sldMkLst>
        <pc:spChg chg="mod">
          <ac:chgData name="offek gil" userId="c855a3c3303d5ecd" providerId="LiveId" clId="{1E82E3A7-60C4-4ACE-BD69-FC186E26DD9B}" dt="2020-01-20T10:30:35.984" v="454" actId="20577"/>
          <ac:spMkLst>
            <pc:docMk/>
            <pc:sldMk cId="0" sldId="259"/>
            <ac:spMk id="68" creationId="{00000000-0000-0000-0000-000000000000}"/>
          </ac:spMkLst>
        </pc:spChg>
      </pc:sldChg>
      <pc:sldChg chg="del">
        <pc:chgData name="offek gil" userId="c855a3c3303d5ecd" providerId="LiveId" clId="{1E82E3A7-60C4-4ACE-BD69-FC186E26DD9B}" dt="2020-01-20T10:23:15.387" v="0" actId="47"/>
        <pc:sldMkLst>
          <pc:docMk/>
          <pc:sldMk cId="0" sldId="260"/>
        </pc:sldMkLst>
      </pc:sldChg>
      <pc:sldChg chg="del">
        <pc:chgData name="offek gil" userId="c855a3c3303d5ecd" providerId="LiveId" clId="{1E82E3A7-60C4-4ACE-BD69-FC186E26DD9B}" dt="2020-01-20T10:23:15.387" v="0" actId="47"/>
        <pc:sldMkLst>
          <pc:docMk/>
          <pc:sldMk cId="0" sldId="261"/>
        </pc:sldMkLst>
      </pc:sldChg>
      <pc:sldChg chg="del">
        <pc:chgData name="offek gil" userId="c855a3c3303d5ecd" providerId="LiveId" clId="{1E82E3A7-60C4-4ACE-BD69-FC186E26DD9B}" dt="2020-01-20T10:23:15.387" v="0" actId="47"/>
        <pc:sldMkLst>
          <pc:docMk/>
          <pc:sldMk cId="0" sldId="262"/>
        </pc:sldMkLst>
      </pc:sldChg>
      <pc:sldChg chg="del">
        <pc:chgData name="offek gil" userId="c855a3c3303d5ecd" providerId="LiveId" clId="{1E82E3A7-60C4-4ACE-BD69-FC186E26DD9B}" dt="2020-01-20T10:23:15.387" v="0" actId="47"/>
        <pc:sldMkLst>
          <pc:docMk/>
          <pc:sldMk cId="0" sldId="263"/>
        </pc:sldMkLst>
      </pc:sldChg>
      <pc:sldChg chg="del">
        <pc:chgData name="offek gil" userId="c855a3c3303d5ecd" providerId="LiveId" clId="{1E82E3A7-60C4-4ACE-BD69-FC186E26DD9B}" dt="2020-01-20T10:23:15.387" v="0" actId="47"/>
        <pc:sldMkLst>
          <pc:docMk/>
          <pc:sldMk cId="0" sldId="264"/>
        </pc:sldMkLst>
      </pc:sldChg>
      <pc:sldChg chg="del">
        <pc:chgData name="offek gil" userId="c855a3c3303d5ecd" providerId="LiveId" clId="{1E82E3A7-60C4-4ACE-BD69-FC186E26DD9B}" dt="2020-01-20T10:23:15.387" v="0" actId="47"/>
        <pc:sldMkLst>
          <pc:docMk/>
          <pc:sldMk cId="0" sldId="265"/>
        </pc:sldMkLst>
      </pc:sldChg>
      <pc:sldChg chg="del">
        <pc:chgData name="offek gil" userId="c855a3c3303d5ecd" providerId="LiveId" clId="{1E82E3A7-60C4-4ACE-BD69-FC186E26DD9B}" dt="2020-01-20T10:23:15.387" v="0" actId="47"/>
        <pc:sldMkLst>
          <pc:docMk/>
          <pc:sldMk cId="0" sldId="266"/>
        </pc:sldMkLst>
      </pc:sldChg>
      <pc:sldChg chg="del">
        <pc:chgData name="offek gil" userId="c855a3c3303d5ecd" providerId="LiveId" clId="{1E82E3A7-60C4-4ACE-BD69-FC186E26DD9B}" dt="2020-01-20T10:23:15.387" v="0" actId="47"/>
        <pc:sldMkLst>
          <pc:docMk/>
          <pc:sldMk cId="0" sldId="267"/>
        </pc:sldMkLst>
      </pc:sldChg>
      <pc:sldChg chg="addSp delSp modSp add">
        <pc:chgData name="offek gil" userId="c855a3c3303d5ecd" providerId="LiveId" clId="{1E82E3A7-60C4-4ACE-BD69-FC186E26DD9B}" dt="2020-01-23T17:33:39.554" v="1477" actId="113"/>
        <pc:sldMkLst>
          <pc:docMk/>
          <pc:sldMk cId="3455055072" sldId="276"/>
        </pc:sldMkLst>
        <pc:spChg chg="mod">
          <ac:chgData name="offek gil" userId="c855a3c3303d5ecd" providerId="LiveId" clId="{1E82E3A7-60C4-4ACE-BD69-FC186E26DD9B}" dt="2020-01-20T10:26:03.614" v="123" actId="20577"/>
          <ac:spMkLst>
            <pc:docMk/>
            <pc:sldMk cId="3455055072" sldId="276"/>
            <ac:spMk id="2" creationId="{320092D1-F3DE-418E-B7D4-929C6629D673}"/>
          </ac:spMkLst>
        </pc:spChg>
        <pc:spChg chg="mod">
          <ac:chgData name="offek gil" userId="c855a3c3303d5ecd" providerId="LiveId" clId="{1E82E3A7-60C4-4ACE-BD69-FC186E26DD9B}" dt="2020-01-23T17:33:39.554" v="1477" actId="113"/>
          <ac:spMkLst>
            <pc:docMk/>
            <pc:sldMk cId="3455055072" sldId="276"/>
            <ac:spMk id="3" creationId="{4B20DF0C-8478-4184-835E-15A36B2EA627}"/>
          </ac:spMkLst>
        </pc:spChg>
        <pc:spChg chg="add del">
          <ac:chgData name="offek gil" userId="c855a3c3303d5ecd" providerId="LiveId" clId="{1E82E3A7-60C4-4ACE-BD69-FC186E26DD9B}" dt="2020-01-20T10:24:12.068" v="10"/>
          <ac:spMkLst>
            <pc:docMk/>
            <pc:sldMk cId="3455055072" sldId="276"/>
            <ac:spMk id="4" creationId="{F079223C-B997-461B-A23E-F7856E7B38B5}"/>
          </ac:spMkLst>
        </pc:spChg>
        <pc:spChg chg="add del">
          <ac:chgData name="offek gil" userId="c855a3c3303d5ecd" providerId="LiveId" clId="{1E82E3A7-60C4-4ACE-BD69-FC186E26DD9B}" dt="2020-01-20T10:24:14.766" v="12"/>
          <ac:spMkLst>
            <pc:docMk/>
            <pc:sldMk cId="3455055072" sldId="276"/>
            <ac:spMk id="5" creationId="{88C9B2E6-089A-4642-A36D-297DFC6D48FB}"/>
          </ac:spMkLst>
        </pc:spChg>
      </pc:sldChg>
      <pc:sldChg chg="addSp delSp modSp add">
        <pc:chgData name="offek gil" userId="c855a3c3303d5ecd" providerId="LiveId" clId="{1E82E3A7-60C4-4ACE-BD69-FC186E26DD9B}" dt="2020-01-23T17:38:05.963" v="1796" actId="20577"/>
        <pc:sldMkLst>
          <pc:docMk/>
          <pc:sldMk cId="129917056" sldId="277"/>
        </pc:sldMkLst>
        <pc:spChg chg="mod">
          <ac:chgData name="offek gil" userId="c855a3c3303d5ecd" providerId="LiveId" clId="{1E82E3A7-60C4-4ACE-BD69-FC186E26DD9B}" dt="2020-01-23T17:24:12.057" v="935" actId="5793"/>
          <ac:spMkLst>
            <pc:docMk/>
            <pc:sldMk cId="129917056" sldId="277"/>
            <ac:spMk id="2" creationId="{320092D1-F3DE-418E-B7D4-929C6629D673}"/>
          </ac:spMkLst>
        </pc:spChg>
        <pc:spChg chg="mod">
          <ac:chgData name="offek gil" userId="c855a3c3303d5ecd" providerId="LiveId" clId="{1E82E3A7-60C4-4ACE-BD69-FC186E26DD9B}" dt="2020-01-23T17:38:05.963" v="1796" actId="20577"/>
          <ac:spMkLst>
            <pc:docMk/>
            <pc:sldMk cId="129917056" sldId="277"/>
            <ac:spMk id="3" creationId="{4B20DF0C-8478-4184-835E-15A36B2EA627}"/>
          </ac:spMkLst>
        </pc:spChg>
        <pc:spChg chg="add del">
          <ac:chgData name="offek gil" userId="c855a3c3303d5ecd" providerId="LiveId" clId="{1E82E3A7-60C4-4ACE-BD69-FC186E26DD9B}" dt="2020-01-23T17:27:45.105" v="1407"/>
          <ac:spMkLst>
            <pc:docMk/>
            <pc:sldMk cId="129917056" sldId="277"/>
            <ac:spMk id="4" creationId="{F10DE463-6097-49B7-941B-62420414BFFC}"/>
          </ac:spMkLst>
        </pc:spChg>
      </pc:sldChg>
      <pc:sldChg chg="modSp add">
        <pc:chgData name="offek gil" userId="c855a3c3303d5ecd" providerId="LiveId" clId="{1E82E3A7-60C4-4ACE-BD69-FC186E26DD9B}" dt="2020-01-23T17:58:55.808" v="2513" actId="20577"/>
        <pc:sldMkLst>
          <pc:docMk/>
          <pc:sldMk cId="3603361040" sldId="278"/>
        </pc:sldMkLst>
        <pc:spChg chg="mod">
          <ac:chgData name="offek gil" userId="c855a3c3303d5ecd" providerId="LiveId" clId="{1E82E3A7-60C4-4ACE-BD69-FC186E26DD9B}" dt="2020-01-23T17:27:55.130" v="1422" actId="20577"/>
          <ac:spMkLst>
            <pc:docMk/>
            <pc:sldMk cId="3603361040" sldId="278"/>
            <ac:spMk id="2" creationId="{320092D1-F3DE-418E-B7D4-929C6629D673}"/>
          </ac:spMkLst>
        </pc:spChg>
        <pc:spChg chg="mod">
          <ac:chgData name="offek gil" userId="c855a3c3303d5ecd" providerId="LiveId" clId="{1E82E3A7-60C4-4ACE-BD69-FC186E26DD9B}" dt="2020-01-23T17:58:55.808" v="2513" actId="20577"/>
          <ac:spMkLst>
            <pc:docMk/>
            <pc:sldMk cId="3603361040" sldId="278"/>
            <ac:spMk id="3" creationId="{4B20DF0C-8478-4184-835E-15A36B2EA627}"/>
          </ac:spMkLst>
        </pc:spChg>
      </pc:sldChg>
    </pc:docChg>
  </pc:docChgLst>
</pc:chgInfo>
</file>

<file path=ppt/media/image1.tif>
</file>

<file path=ppt/media/image2.tif>
</file>

<file path=ppt/media/image3.ti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Text"/>
          <p:cNvSpPr txBox="1">
            <a:spLocks noGrp="1"/>
          </p:cNvSpPr>
          <p:nvPr>
            <p:ph type="title"/>
          </p:nvPr>
        </p:nvSpPr>
        <p:spPr>
          <a:xfrm>
            <a:off x="685800" y="1916831"/>
            <a:ext cx="7772400" cy="1753345"/>
          </a:xfrm>
          <a:prstGeom prst="rect">
            <a:avLst/>
          </a:prstGeom>
        </p:spPr>
        <p:txBody>
          <a:bodyPr/>
          <a:lstStyle>
            <a:lvl1pPr algn="ctr">
              <a:defRPr sz="3200" b="1"/>
            </a:lvl1pPr>
          </a:lstStyle>
          <a:p>
            <a:r>
              <a:t>Title Text</a:t>
            </a:r>
          </a:p>
        </p:txBody>
      </p:sp>
      <p:sp>
        <p:nvSpPr>
          <p:cNvPr id="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23527" y="4797152"/>
            <a:ext cx="6400801" cy="1752601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</a:lvl1pPr>
            <a:lvl2pPr marL="0" indent="457200">
              <a:buSzTx/>
              <a:buFontTx/>
              <a:buNone/>
            </a:lvl2pPr>
            <a:lvl3pPr marL="0" indent="914400">
              <a:buSzTx/>
              <a:buFontTx/>
              <a:buNone/>
            </a:lvl3pPr>
            <a:lvl4pPr marL="0" indent="1371600">
              <a:buSzTx/>
              <a:buFontTx/>
              <a:buNone/>
            </a:lvl4pPr>
            <a:lvl5pPr marL="0" indent="1828800"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" name="Rectangle 4"/>
          <p:cNvSpPr/>
          <p:nvPr/>
        </p:nvSpPr>
        <p:spPr>
          <a:xfrm>
            <a:off x="0" y="0"/>
            <a:ext cx="9144000" cy="14127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9" name="Line 15"/>
          <p:cNvSpPr/>
          <p:nvPr/>
        </p:nvSpPr>
        <p:spPr>
          <a:xfrm>
            <a:off x="35495" y="1124744"/>
            <a:ext cx="9108505" cy="1"/>
          </a:xfrm>
          <a:prstGeom prst="line">
            <a:avLst/>
          </a:prstGeom>
          <a:ln w="12700">
            <a:solidFill>
              <a:srgbClr val="1F497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" name="Line 16"/>
          <p:cNvSpPr/>
          <p:nvPr/>
        </p:nvSpPr>
        <p:spPr>
          <a:xfrm>
            <a:off x="108519" y="1196751"/>
            <a:ext cx="9035481" cy="1"/>
          </a:xfrm>
          <a:prstGeom prst="line">
            <a:avLst/>
          </a:prstGeom>
          <a:ln w="12700">
            <a:solidFill>
              <a:schemeClr val="accent5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 algn="ctr">
              <a:defRPr sz="3200" b="1"/>
            </a:lvl1pPr>
          </a:lstStyle>
          <a:p>
            <a:r>
              <a:t>Title Text</a:t>
            </a:r>
          </a:p>
        </p:txBody>
      </p:sp>
      <p:sp>
        <p:nvSpPr>
          <p:cNvPr id="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Rectangle 4"/>
          <p:cNvSpPr/>
          <p:nvPr/>
        </p:nvSpPr>
        <p:spPr>
          <a:xfrm>
            <a:off x="0" y="0"/>
            <a:ext cx="9144000" cy="14127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1" name="Line 15"/>
          <p:cNvSpPr/>
          <p:nvPr/>
        </p:nvSpPr>
        <p:spPr>
          <a:xfrm>
            <a:off x="35495" y="1124744"/>
            <a:ext cx="9108505" cy="1"/>
          </a:xfrm>
          <a:prstGeom prst="line">
            <a:avLst/>
          </a:prstGeom>
          <a:ln w="12700">
            <a:solidFill>
              <a:srgbClr val="1F497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2" name="Line 16"/>
          <p:cNvSpPr/>
          <p:nvPr/>
        </p:nvSpPr>
        <p:spPr>
          <a:xfrm>
            <a:off x="108519" y="1196751"/>
            <a:ext cx="9035481" cy="1"/>
          </a:xfrm>
          <a:prstGeom prst="line">
            <a:avLst/>
          </a:prstGeom>
          <a:ln w="12700">
            <a:solidFill>
              <a:schemeClr val="accent5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15"/>
          <p:cNvSpPr/>
          <p:nvPr/>
        </p:nvSpPr>
        <p:spPr>
          <a:xfrm>
            <a:off x="35495" y="1124744"/>
            <a:ext cx="9108505" cy="1"/>
          </a:xfrm>
          <a:prstGeom prst="line">
            <a:avLst/>
          </a:prstGeom>
          <a:ln w="12700">
            <a:solidFill>
              <a:srgbClr val="1F497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Line 16"/>
          <p:cNvSpPr/>
          <p:nvPr/>
        </p:nvSpPr>
        <p:spPr>
          <a:xfrm>
            <a:off x="108519" y="1196751"/>
            <a:ext cx="9035481" cy="1"/>
          </a:xfrm>
          <a:prstGeom prst="line">
            <a:avLst/>
          </a:prstGeom>
          <a:ln w="12700">
            <a:solidFill>
              <a:schemeClr val="accent5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Line 8"/>
          <p:cNvSpPr/>
          <p:nvPr/>
        </p:nvSpPr>
        <p:spPr>
          <a:xfrm flipV="1">
            <a:off x="1187624" y="72008"/>
            <a:ext cx="1" cy="1124745"/>
          </a:xfrm>
          <a:prstGeom prst="line">
            <a:avLst/>
          </a:prstGeom>
          <a:ln w="12700">
            <a:solidFill>
              <a:schemeClr val="accent5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" name="Line 15"/>
          <p:cNvSpPr/>
          <p:nvPr/>
        </p:nvSpPr>
        <p:spPr>
          <a:xfrm flipV="1">
            <a:off x="1259632" y="188639"/>
            <a:ext cx="1" cy="936106"/>
          </a:xfrm>
          <a:prstGeom prst="line">
            <a:avLst/>
          </a:prstGeom>
          <a:ln w="12700">
            <a:solidFill>
              <a:srgbClr val="1F497D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" name="Text Box 25"/>
          <p:cNvSpPr txBox="1"/>
          <p:nvPr/>
        </p:nvSpPr>
        <p:spPr>
          <a:xfrm>
            <a:off x="9206" y="152400"/>
            <a:ext cx="1204707" cy="8983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600"/>
              </a:spcBef>
              <a:defRPr sz="1000" b="1"/>
            </a:pPr>
            <a:r>
              <a:t>S. Maoz</a:t>
            </a:r>
            <a:br/>
            <a:r>
              <a:t>J. O. Ringert</a:t>
            </a:r>
          </a:p>
          <a:p>
            <a:pPr>
              <a:spcBef>
                <a:spcPts val="600"/>
              </a:spcBef>
              <a:defRPr sz="1000"/>
            </a:pPr>
            <a:r>
              <a:t>Computer Science</a:t>
            </a:r>
            <a:br/>
            <a:r>
              <a:t>Tel Aviv University</a:t>
            </a:r>
          </a:p>
          <a:p>
            <a:pPr>
              <a:spcBef>
                <a:spcPts val="400"/>
              </a:spcBef>
              <a:defRPr sz="800"/>
            </a:pPr>
            <a:r>
              <a:t>Slide </a:t>
            </a:r>
          </a:p>
        </p:txBody>
      </p:sp>
      <p:sp>
        <p:nvSpPr>
          <p:cNvPr id="7" name="Title Text"/>
          <p:cNvSpPr txBox="1">
            <a:spLocks noGrp="1"/>
          </p:cNvSpPr>
          <p:nvPr>
            <p:ph type="title"/>
          </p:nvPr>
        </p:nvSpPr>
        <p:spPr>
          <a:xfrm>
            <a:off x="1331640" y="274638"/>
            <a:ext cx="7355161" cy="706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8" name="Body Level One…"/>
          <p:cNvSpPr txBox="1">
            <a:spLocks noGrp="1"/>
          </p:cNvSpPr>
          <p:nvPr>
            <p:ph type="body" idx="1"/>
          </p:nvPr>
        </p:nvSpPr>
        <p:spPr>
          <a:xfrm>
            <a:off x="467543" y="1340767"/>
            <a:ext cx="8219257" cy="5328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800100" marR="0" indent="-34290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1188719" marR="0" indent="-274319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1645920" marR="0" indent="-27432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–"/>
        <a:tabLst/>
        <a:defRPr sz="2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103120" marR="0" indent="-27432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»"/>
        <a:tabLst/>
        <a:defRPr sz="2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2560320" marR="0" indent="-27432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3017520" marR="0" indent="-27432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3474720" marR="0" indent="-27432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3931920" marR="0" indent="-274320" algn="l" defTabSz="914400" rtl="0" latinLnBrk="0">
        <a:lnSpc>
          <a:spcPct val="100000"/>
        </a:lnSpc>
        <a:spcBef>
          <a:spcPts val="500"/>
        </a:spcBef>
        <a:spcAft>
          <a:spcPts val="0"/>
        </a:spcAft>
        <a:buClrTx/>
        <a:buSzPct val="100000"/>
        <a:buFont typeface="Arial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3"/>
          <p:cNvSpPr txBox="1">
            <a:spLocks noGrp="1"/>
          </p:cNvSpPr>
          <p:nvPr>
            <p:ph type="ctrTitle"/>
          </p:nvPr>
        </p:nvSpPr>
        <p:spPr>
          <a:xfrm>
            <a:off x="685800" y="1916831"/>
            <a:ext cx="7772400" cy="175334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832104">
              <a:defRPr sz="2912"/>
            </a:pPr>
            <a:r>
              <a:t>Smart Neighbourhood Simulator</a:t>
            </a:r>
          </a:p>
          <a:p>
            <a:pPr defTabSz="832104">
              <a:defRPr sz="2912"/>
            </a:pPr>
            <a:br/>
            <a:r>
              <a:t>Live your life</a:t>
            </a:r>
          </a:p>
          <a:p>
            <a:pPr defTabSz="832104">
              <a:defRPr sz="2912"/>
            </a:pPr>
            <a:r>
              <a:t>We will take care of the rest</a:t>
            </a:r>
          </a:p>
        </p:txBody>
      </p:sp>
      <p:sp>
        <p:nvSpPr>
          <p:cNvPr id="52" name="Subtitle 4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</a:pPr>
            <a:r>
              <a:t>Group name: Group #1</a:t>
            </a:r>
          </a:p>
          <a:p>
            <a:pPr>
              <a:lnSpc>
                <a:spcPct val="90000"/>
              </a:lnSpc>
            </a:pPr>
            <a:r>
              <a:t>Prof. Shahar Maoz Workshop</a:t>
            </a:r>
          </a:p>
          <a:p>
            <a:pPr>
              <a:lnSpc>
                <a:spcPct val="90000"/>
              </a:lnSpc>
            </a:pPr>
            <a:r>
              <a:t>School of Computer Science</a:t>
            </a:r>
          </a:p>
          <a:p>
            <a:pPr>
              <a:lnSpc>
                <a:spcPct val="90000"/>
              </a:lnSpc>
            </a:pPr>
            <a:r>
              <a:t>Tel Aviv University, Israel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3"/>
          <p:cNvSpPr txBox="1">
            <a:spLocks noGrp="1"/>
          </p:cNvSpPr>
          <p:nvPr>
            <p:ph type="title"/>
          </p:nvPr>
        </p:nvSpPr>
        <p:spPr>
          <a:xfrm>
            <a:off x="1259632" y="274638"/>
            <a:ext cx="7416825" cy="706091"/>
          </a:xfrm>
          <a:prstGeom prst="rect">
            <a:avLst/>
          </a:prstGeom>
        </p:spPr>
        <p:txBody>
          <a:bodyPr/>
          <a:lstStyle/>
          <a:p>
            <a:r>
              <a:rPr dirty="0"/>
              <a:t>Spectra </a:t>
            </a:r>
            <a:r>
              <a:rPr lang="he-IL" dirty="0"/>
              <a:t>– </a:t>
            </a:r>
            <a:r>
              <a:rPr lang="en-US" dirty="0"/>
              <a:t> Main Guarantees </a:t>
            </a:r>
            <a:endParaRPr dirty="0"/>
          </a:p>
        </p:txBody>
      </p:sp>
      <p:sp>
        <p:nvSpPr>
          <p:cNvPr id="65" name="Content Placeholder 4"/>
          <p:cNvSpPr txBox="1">
            <a:spLocks noGrp="1"/>
          </p:cNvSpPr>
          <p:nvPr>
            <p:ph type="body" idx="1"/>
          </p:nvPr>
        </p:nvSpPr>
        <p:spPr>
          <a:xfrm>
            <a:off x="313432" y="1193129"/>
            <a:ext cx="8707278" cy="566487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Light Logic:</a:t>
            </a:r>
            <a:endParaRPr lang="en-US" dirty="0"/>
          </a:p>
          <a:p>
            <a:pPr lvl="1"/>
            <a:r>
              <a:rPr lang="en-US" dirty="0"/>
              <a:t>During the </a:t>
            </a:r>
            <a:r>
              <a:rPr lang="en-US" dirty="0">
                <a:solidFill>
                  <a:srgbClr val="FF0000"/>
                </a:solidFill>
              </a:rPr>
              <a:t>day</a:t>
            </a:r>
            <a:r>
              <a:rPr lang="en-US" dirty="0"/>
              <a:t>, all lights are always </a:t>
            </a:r>
            <a:r>
              <a:rPr lang="en-US" dirty="0">
                <a:solidFill>
                  <a:srgbClr val="FF0000"/>
                </a:solidFill>
              </a:rPr>
              <a:t>off</a:t>
            </a:r>
            <a:r>
              <a:rPr lang="en-US" dirty="0"/>
              <a:t>.</a:t>
            </a:r>
            <a:endParaRPr lang="en-US" sz="2000" dirty="0"/>
          </a:p>
          <a:p>
            <a:pPr lvl="1"/>
            <a:r>
              <a:rPr lang="en-US" dirty="0"/>
              <a:t>During the </a:t>
            </a:r>
            <a:r>
              <a:rPr lang="en-US" dirty="0">
                <a:solidFill>
                  <a:srgbClr val="FF0000"/>
                </a:solidFill>
              </a:rPr>
              <a:t>night</a:t>
            </a:r>
            <a:r>
              <a:rPr lang="en-US" dirty="0"/>
              <a:t>:</a:t>
            </a:r>
            <a:endParaRPr lang="en-US" sz="2000" dirty="0"/>
          </a:p>
          <a:p>
            <a:pPr lvl="2"/>
            <a:r>
              <a:rPr lang="en-US" dirty="0"/>
              <a:t>If Energy Efficiency Mode (</a:t>
            </a:r>
            <a:r>
              <a:rPr lang="en-US" dirty="0">
                <a:solidFill>
                  <a:srgbClr val="FF0000"/>
                </a:solidFill>
              </a:rPr>
              <a:t>EEM</a:t>
            </a:r>
            <a:r>
              <a:rPr lang="en-US" dirty="0"/>
              <a:t>) is </a:t>
            </a:r>
            <a:r>
              <a:rPr lang="en-US" dirty="0">
                <a:solidFill>
                  <a:srgbClr val="FF0000"/>
                </a:solidFill>
              </a:rPr>
              <a:t>off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all lights will always be turned on</a:t>
            </a:r>
            <a:r>
              <a:rPr lang="en-US" dirty="0"/>
              <a:t>.</a:t>
            </a:r>
            <a:endParaRPr lang="en-US" sz="2000" dirty="0"/>
          </a:p>
          <a:p>
            <a:pPr lvl="2"/>
            <a:r>
              <a:rPr lang="en-US" dirty="0"/>
              <a:t>If </a:t>
            </a:r>
            <a:r>
              <a:rPr lang="en-US" dirty="0">
                <a:solidFill>
                  <a:srgbClr val="FF0000"/>
                </a:solidFill>
              </a:rPr>
              <a:t>EEF</a:t>
            </a:r>
            <a:r>
              <a:rPr lang="en-US" dirty="0"/>
              <a:t> is on - individual lights will turn </a:t>
            </a:r>
            <a:r>
              <a:rPr lang="en-US" dirty="0">
                <a:solidFill>
                  <a:srgbClr val="FF0000"/>
                </a:solidFill>
              </a:rPr>
              <a:t>on if and only if a pedestrian is near</a:t>
            </a:r>
            <a:r>
              <a:rPr lang="en-US" dirty="0"/>
              <a:t> it (in the block to the left or right)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predicate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energyEfficientNorthLightOFF</a:t>
            </a:r>
            <a:r>
              <a:rPr lang="en-US" sz="2000" b="1" dirty="0"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2000" b="1" dirty="0"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7D7D7D"/>
                </a:solidFill>
                <a:latin typeface="Consolas" panose="020B0609020204030204" pitchFamily="49" charset="0"/>
              </a:rPr>
              <a:t>0</a:t>
            </a:r>
            <a:r>
              <a:rPr lang="en-US" sz="2000" b="1" dirty="0">
                <a:latin typeface="Consolas" panose="020B0609020204030204" pitchFamily="49" charset="0"/>
              </a:rPr>
              <a:t>..(</a:t>
            </a:r>
            <a:r>
              <a:rPr lang="en-US" sz="2000" b="1" dirty="0">
                <a:solidFill>
                  <a:srgbClr val="7D7D7D"/>
                </a:solidFill>
                <a:latin typeface="Consolas" panose="020B0609020204030204" pitchFamily="49" charset="0"/>
              </a:rPr>
              <a:t>2</a:t>
            </a:r>
            <a:r>
              <a:rPr lang="en-US" sz="2000" b="1" dirty="0">
                <a:latin typeface="Consolas" panose="020B0609020204030204" pitchFamily="49" charset="0"/>
              </a:rPr>
              <a:t>)) </a:t>
            </a:r>
            <a:r>
              <a:rPr lang="en-US" sz="2000" b="1" dirty="0" err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):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(((</a:t>
            </a:r>
            <a:r>
              <a:rPr lang="en-US" sz="2000" dirty="0" err="1">
                <a:latin typeface="Consolas" panose="020B0609020204030204" pitchFamily="49" charset="0"/>
              </a:rPr>
              <a:t>dayTime</a:t>
            </a:r>
            <a:r>
              <a:rPr lang="en-US" sz="2000" dirty="0">
                <a:latin typeface="Consolas" panose="020B0609020204030204" pitchFamily="49" charset="0"/>
              </a:rPr>
              <a:t> = </a:t>
            </a:r>
            <a:r>
              <a:rPr lang="en-US" sz="2000" i="1" dirty="0">
                <a:solidFill>
                  <a:srgbClr val="4C0099"/>
                </a:solidFill>
                <a:latin typeface="Consolas" panose="020B0609020204030204" pitchFamily="49" charset="0"/>
              </a:rPr>
              <a:t>NIGHT</a:t>
            </a:r>
            <a:r>
              <a:rPr lang="en-US" sz="2000" i="1" dirty="0">
                <a:latin typeface="Consolas" panose="020B0609020204030204" pitchFamily="49" charset="0"/>
              </a:rPr>
              <a:t>) &amp; </a:t>
            </a:r>
            <a:r>
              <a:rPr lang="en-US" sz="2000" i="1" dirty="0" err="1">
                <a:latin typeface="Consolas" panose="020B0609020204030204" pitchFamily="49" charset="0"/>
              </a:rPr>
              <a:t>energyEfficiencyMode</a:t>
            </a:r>
            <a:r>
              <a:rPr lang="en-US" sz="2000" i="1" dirty="0">
                <a:latin typeface="Consolas" panose="020B0609020204030204" pitchFamily="49" charset="0"/>
              </a:rPr>
              <a:t> &amp; !pedestrians[</a:t>
            </a:r>
            <a:r>
              <a:rPr lang="en-US" sz="2000" i="1" dirty="0" err="1">
                <a:latin typeface="Consolas" panose="020B0609020204030204" pitchFamily="49" charset="0"/>
              </a:rPr>
              <a:t>i</a:t>
            </a:r>
            <a:r>
              <a:rPr lang="en-US" sz="2000" i="1" dirty="0">
                <a:latin typeface="Consolas" panose="020B0609020204030204" pitchFamily="49" charset="0"/>
              </a:rPr>
              <a:t>] &amp; !pedestrians[i+</a:t>
            </a:r>
            <a:r>
              <a:rPr lang="en-US" sz="2000" i="1" dirty="0">
                <a:solidFill>
                  <a:srgbClr val="7D7D7D"/>
                </a:solidFill>
                <a:latin typeface="Consolas" panose="020B0609020204030204" pitchFamily="49" charset="0"/>
              </a:rPr>
              <a:t>1</a:t>
            </a:r>
            <a:r>
              <a:rPr lang="en-US" sz="2000" i="1" dirty="0">
                <a:latin typeface="Consolas" panose="020B0609020204030204" pitchFamily="49" charset="0"/>
              </a:rPr>
              <a:t>]) -&gt; !lights[</a:t>
            </a:r>
            <a:r>
              <a:rPr lang="en-US" sz="2000" i="1" dirty="0" err="1">
                <a:latin typeface="Consolas" panose="020B0609020204030204" pitchFamily="49" charset="0"/>
              </a:rPr>
              <a:t>i</a:t>
            </a:r>
            <a:r>
              <a:rPr lang="en-US" sz="2000" i="1" dirty="0">
                <a:latin typeface="Consolas" panose="020B0609020204030204" pitchFamily="49" charset="0"/>
              </a:rPr>
              <a:t>]);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predicate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energyEfficientNorthLightON</a:t>
            </a:r>
            <a:r>
              <a:rPr lang="en-US" sz="2000" b="1" dirty="0"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2000" b="1" dirty="0"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7D7D7D"/>
                </a:solidFill>
                <a:latin typeface="Consolas" panose="020B0609020204030204" pitchFamily="49" charset="0"/>
              </a:rPr>
              <a:t>0</a:t>
            </a:r>
            <a:r>
              <a:rPr lang="en-US" sz="2000" b="1" dirty="0">
                <a:latin typeface="Consolas" panose="020B0609020204030204" pitchFamily="49" charset="0"/>
              </a:rPr>
              <a:t>..(</a:t>
            </a:r>
            <a:r>
              <a:rPr lang="en-US" sz="2000" b="1" dirty="0">
                <a:solidFill>
                  <a:srgbClr val="7D7D7D"/>
                </a:solidFill>
                <a:latin typeface="Consolas" panose="020B0609020204030204" pitchFamily="49" charset="0"/>
              </a:rPr>
              <a:t>2</a:t>
            </a:r>
            <a:r>
              <a:rPr lang="en-US" sz="2000" b="1" dirty="0">
                <a:latin typeface="Consolas" panose="020B0609020204030204" pitchFamily="49" charset="0"/>
              </a:rPr>
              <a:t>)) </a:t>
            </a:r>
            <a:r>
              <a:rPr lang="en-US" sz="2000" b="1" dirty="0" err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):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(((</a:t>
            </a:r>
            <a:r>
              <a:rPr lang="en-US" sz="1800" dirty="0" err="1">
                <a:latin typeface="Consolas" panose="020B0609020204030204" pitchFamily="49" charset="0"/>
              </a:rPr>
              <a:t>dayTime</a:t>
            </a:r>
            <a:r>
              <a:rPr lang="en-US" sz="1800" dirty="0">
                <a:latin typeface="Consolas" panose="020B0609020204030204" pitchFamily="49" charset="0"/>
              </a:rPr>
              <a:t> = </a:t>
            </a:r>
            <a:r>
              <a:rPr lang="en-US" sz="1800" i="1" dirty="0">
                <a:solidFill>
                  <a:srgbClr val="4C0099"/>
                </a:solidFill>
                <a:latin typeface="Consolas" panose="020B0609020204030204" pitchFamily="49" charset="0"/>
              </a:rPr>
              <a:t>NIGHT</a:t>
            </a:r>
            <a:r>
              <a:rPr lang="en-US" sz="1800" i="1" dirty="0">
                <a:latin typeface="Consolas" panose="020B0609020204030204" pitchFamily="49" charset="0"/>
              </a:rPr>
              <a:t>) &amp; (pedestrians[</a:t>
            </a:r>
            <a:r>
              <a:rPr lang="en-US" sz="1800" i="1" dirty="0" err="1">
                <a:latin typeface="Consolas" panose="020B0609020204030204" pitchFamily="49" charset="0"/>
              </a:rPr>
              <a:t>i</a:t>
            </a:r>
            <a:r>
              <a:rPr lang="en-US" sz="1800" i="1" dirty="0">
                <a:latin typeface="Consolas" panose="020B0609020204030204" pitchFamily="49" charset="0"/>
              </a:rPr>
              <a:t>] | pedestrians[i+</a:t>
            </a:r>
            <a:r>
              <a:rPr lang="en-US" sz="1800" i="1" dirty="0">
                <a:solidFill>
                  <a:srgbClr val="7D7D7D"/>
                </a:solidFill>
                <a:latin typeface="Consolas" panose="020B0609020204030204" pitchFamily="49" charset="0"/>
              </a:rPr>
              <a:t>1</a:t>
            </a:r>
            <a:r>
              <a:rPr lang="en-US" sz="1800" i="1" dirty="0">
                <a:latin typeface="Consolas" panose="020B0609020204030204" pitchFamily="49" charset="0"/>
              </a:rPr>
              <a:t>] | (</a:t>
            </a:r>
            <a:r>
              <a:rPr lang="en-US" sz="1800" i="1" dirty="0" err="1">
                <a:latin typeface="Consolas" panose="020B0609020204030204" pitchFamily="49" charset="0"/>
              </a:rPr>
              <a:t>i</a:t>
            </a:r>
            <a:r>
              <a:rPr lang="en-US" sz="1800" i="1" dirty="0">
                <a:latin typeface="Consolas" panose="020B0609020204030204" pitchFamily="49" charset="0"/>
              </a:rPr>
              <a:t>=</a:t>
            </a:r>
            <a:r>
              <a:rPr lang="en-US" sz="1800" i="1" dirty="0">
                <a:solidFill>
                  <a:srgbClr val="7D7D7D"/>
                </a:solidFill>
                <a:latin typeface="Consolas" panose="020B0609020204030204" pitchFamily="49" charset="0"/>
              </a:rPr>
              <a:t>1</a:t>
            </a:r>
            <a:r>
              <a:rPr lang="en-US" sz="1800" i="1" dirty="0">
                <a:latin typeface="Consolas" panose="020B0609020204030204" pitchFamily="49" charset="0"/>
              </a:rPr>
              <a:t> &amp; pedestrians[PEDEST_WALK_SIZE-</a:t>
            </a:r>
            <a:r>
              <a:rPr lang="en-US" sz="1800" i="1" dirty="0">
                <a:solidFill>
                  <a:srgbClr val="7D7D7D"/>
                </a:solidFill>
                <a:latin typeface="Consolas" panose="020B0609020204030204" pitchFamily="49" charset="0"/>
              </a:rPr>
              <a:t>1</a:t>
            </a:r>
            <a:r>
              <a:rPr lang="en-US" sz="1800" i="1" dirty="0">
                <a:latin typeface="Consolas" panose="020B0609020204030204" pitchFamily="49" charset="0"/>
              </a:rPr>
              <a:t>])) &amp; </a:t>
            </a:r>
            <a:r>
              <a:rPr lang="en-US" sz="1800" i="1" dirty="0" err="1">
                <a:latin typeface="Consolas" panose="020B0609020204030204" pitchFamily="49" charset="0"/>
              </a:rPr>
              <a:t>energyEfficiencyMode</a:t>
            </a:r>
            <a:r>
              <a:rPr lang="en-US" sz="1800" i="1" dirty="0">
                <a:latin typeface="Consolas" panose="020B0609020204030204" pitchFamily="49" charset="0"/>
              </a:rPr>
              <a:t>) -&gt; lights[</a:t>
            </a:r>
            <a:r>
              <a:rPr lang="en-US" sz="1800" i="1" dirty="0" err="1">
                <a:latin typeface="Consolas" panose="020B0609020204030204" pitchFamily="49" charset="0"/>
              </a:rPr>
              <a:t>i</a:t>
            </a:r>
            <a:r>
              <a:rPr lang="en-US" sz="1800" i="1" dirty="0">
                <a:latin typeface="Consolas" panose="020B0609020204030204" pitchFamily="49" charset="0"/>
              </a:rPr>
              <a:t>]);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210041811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itle 3"/>
          <p:cNvSpPr txBox="1">
            <a:spLocks noGrp="1"/>
          </p:cNvSpPr>
          <p:nvPr>
            <p:ph type="title"/>
          </p:nvPr>
        </p:nvSpPr>
        <p:spPr>
          <a:xfrm>
            <a:off x="1259632" y="274638"/>
            <a:ext cx="7416825" cy="706091"/>
          </a:xfrm>
          <a:prstGeom prst="rect">
            <a:avLst/>
          </a:prstGeom>
        </p:spPr>
        <p:txBody>
          <a:bodyPr/>
          <a:lstStyle/>
          <a:p>
            <a:r>
              <a:t>Special scenarios</a:t>
            </a:r>
          </a:p>
        </p:txBody>
      </p:sp>
      <p:sp>
        <p:nvSpPr>
          <p:cNvPr id="68" name="Content Placeholder 4"/>
          <p:cNvSpPr txBox="1">
            <a:spLocks noGrp="1"/>
          </p:cNvSpPr>
          <p:nvPr>
            <p:ph type="body" idx="1"/>
          </p:nvPr>
        </p:nvSpPr>
        <p:spPr>
          <a:xfrm>
            <a:off x="246433" y="1342727"/>
            <a:ext cx="8759654" cy="5328593"/>
          </a:xfrm>
          <a:prstGeom prst="rect">
            <a:avLst/>
          </a:prstGeom>
        </p:spPr>
        <p:txBody>
          <a:bodyPr/>
          <a:lstStyle/>
          <a:p>
            <a:pPr>
              <a:defRPr sz="2300"/>
            </a:pPr>
            <a:r>
              <a:rPr dirty="0"/>
              <a:t>Scenario </a:t>
            </a:r>
            <a:r>
              <a:rPr dirty="0">
                <a:solidFill>
                  <a:schemeClr val="accent2"/>
                </a:solidFill>
              </a:rPr>
              <a:t>#1 - Save the planet</a:t>
            </a:r>
            <a:r>
              <a:rPr dirty="0"/>
              <a:t>: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rPr dirty="0"/>
              <a:t>Lights are turned on and off according to whether there are pedestrians </a:t>
            </a:r>
            <a:r>
              <a:rPr lang="en-US" dirty="0"/>
              <a:t>near</a:t>
            </a:r>
            <a:r>
              <a:rPr dirty="0"/>
              <a:t> them or not.</a:t>
            </a:r>
          </a:p>
          <a:p>
            <a:pPr>
              <a:defRPr sz="2300"/>
            </a:pPr>
            <a:r>
              <a:rPr dirty="0"/>
              <a:t>Scenario </a:t>
            </a:r>
            <a:r>
              <a:rPr dirty="0">
                <a:solidFill>
                  <a:schemeClr val="accent2"/>
                </a:solidFill>
              </a:rPr>
              <a:t>#2 - It’s getting trashy</a:t>
            </a:r>
            <a:r>
              <a:rPr dirty="0"/>
              <a:t>: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rPr dirty="0"/>
              <a:t>Cans </a:t>
            </a:r>
            <a:r>
              <a:rPr lang="en-US" dirty="0"/>
              <a:t>get</a:t>
            </a:r>
            <a:r>
              <a:rPr dirty="0"/>
              <a:t> </a:t>
            </a:r>
            <a:r>
              <a:rPr lang="en-US" dirty="0"/>
              <a:t>f</a:t>
            </a:r>
            <a:r>
              <a:rPr dirty="0"/>
              <a:t>illed from farthest to closest to each truck.</a:t>
            </a:r>
          </a:p>
          <a:p>
            <a:pPr>
              <a:defRPr sz="2300"/>
            </a:pPr>
            <a:r>
              <a:rPr dirty="0"/>
              <a:t>Scenario </a:t>
            </a:r>
            <a:r>
              <a:rPr dirty="0">
                <a:solidFill>
                  <a:schemeClr val="accent2"/>
                </a:solidFill>
              </a:rPr>
              <a:t>#3 - Living life to the fullest</a:t>
            </a:r>
            <a:r>
              <a:rPr dirty="0"/>
              <a:t>: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rPr dirty="0"/>
              <a:t>Truck and pedestrian(s) meet at the crosswalk.</a:t>
            </a:r>
          </a:p>
          <a:p>
            <a:pPr>
              <a:defRPr sz="2300"/>
            </a:pPr>
            <a:r>
              <a:rPr dirty="0"/>
              <a:t>Scenario </a:t>
            </a:r>
            <a:r>
              <a:rPr dirty="0">
                <a:solidFill>
                  <a:schemeClr val="accent2"/>
                </a:solidFill>
              </a:rPr>
              <a:t>#4 - It can never be too clean</a:t>
            </a:r>
            <a:r>
              <a:rPr dirty="0"/>
              <a:t>: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rPr dirty="0"/>
              <a:t>Truck waits no time, and while waiting at the crosswalk, </a:t>
            </a:r>
            <a:r>
              <a:rPr lang="en-US" dirty="0"/>
              <a:t>it</a:t>
            </a:r>
            <a:r>
              <a:rPr dirty="0"/>
              <a:t> keeps on cleaning.</a:t>
            </a:r>
          </a:p>
          <a:p>
            <a:pPr marL="342899" indent="-342899">
              <a:defRPr sz="2200"/>
            </a:pPr>
            <a:r>
              <a:rPr dirty="0"/>
              <a:t>Scenario </a:t>
            </a:r>
            <a:r>
              <a:rPr dirty="0">
                <a:solidFill>
                  <a:schemeClr val="accent2"/>
                </a:solidFill>
              </a:rPr>
              <a:t>#5 - My cleanliness don’t bring all the trucks to the yard</a:t>
            </a:r>
            <a:r>
              <a:rPr dirty="0"/>
              <a:t>: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rPr dirty="0"/>
              <a:t>No garbage == no trucks.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20092D1-F3DE-418E-B7D4-929C6629D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difficulties we encountered</a:t>
            </a:r>
            <a:endParaRPr lang="he-IL" dirty="0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B20DF0C-8478-4184-835E-15A36B2EA6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3200" b="1" dirty="0"/>
              <a:t>Getting the trucks to do what we wanted </a:t>
            </a:r>
          </a:p>
          <a:p>
            <a:pPr lvl="1"/>
            <a:r>
              <a:rPr lang="en-US" sz="2800" dirty="0"/>
              <a:t>Initially would only come if first garbage can was full.</a:t>
            </a:r>
          </a:p>
          <a:p>
            <a:pPr lvl="1"/>
            <a:r>
              <a:rPr lang="en-US" sz="2800" dirty="0"/>
              <a:t>Triggers and weight where a useful solution.</a:t>
            </a:r>
          </a:p>
          <a:p>
            <a:endParaRPr lang="en-US" sz="3200" dirty="0"/>
          </a:p>
          <a:p>
            <a:r>
              <a:rPr lang="en-US" sz="3200" b="1" dirty="0"/>
              <a:t>Walker refused to give certain environment conditions that where legal by our specification</a:t>
            </a:r>
          </a:p>
          <a:p>
            <a:pPr lvl="1"/>
            <a:r>
              <a:rPr lang="en-US" sz="3200" dirty="0"/>
              <a:t>In general the walker is a very useful tool for checking if the specification does what we think it does!</a:t>
            </a:r>
          </a:p>
          <a:p>
            <a:pPr lvl="1"/>
            <a:endParaRPr lang="en-US" sz="3200" dirty="0"/>
          </a:p>
          <a:p>
            <a:r>
              <a:rPr lang="en-US" sz="3200" b="1" dirty="0"/>
              <a:t>Building a generic specification</a:t>
            </a:r>
            <a:endParaRPr lang="en-US" sz="3200" dirty="0"/>
          </a:p>
          <a:p>
            <a:pPr lvl="1"/>
            <a:r>
              <a:rPr lang="en-US" sz="3000" dirty="0"/>
              <a:t>almost all assumptions and guaranties had to be written as many times as the value of the generic parameter N.</a:t>
            </a:r>
          </a:p>
          <a:p>
            <a:endParaRPr lang="en-US" sz="2800" dirty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5505507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20092D1-F3DE-418E-B7D4-929C6629D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difficulties we encountered – cont.</a:t>
            </a:r>
            <a:endParaRPr lang="he-IL" dirty="0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B20DF0C-8478-4184-835E-15A36B2EA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8773" y="1299670"/>
            <a:ext cx="8358027" cy="5517233"/>
          </a:xfrm>
        </p:spPr>
        <p:txBody>
          <a:bodyPr>
            <a:normAutofit fontScale="85000" lnSpcReduction="20000"/>
          </a:bodyPr>
          <a:lstStyle/>
          <a:p>
            <a:r>
              <a:rPr lang="en-US" sz="2800" b="1" dirty="0"/>
              <a:t>Problems with Predicates</a:t>
            </a:r>
          </a:p>
          <a:p>
            <a:pPr lvl="1"/>
            <a:r>
              <a:rPr lang="en-US" sz="2800" dirty="0"/>
              <a:t>It turned out Spectra would not translate correctly some of out predicates (concerning light logic), which led to incorrect system behavior.</a:t>
            </a:r>
          </a:p>
          <a:p>
            <a:pPr lvl="1"/>
            <a:r>
              <a:rPr lang="en-US" sz="2800" dirty="0"/>
              <a:t>Thanks to Ilia, the problem was fixed, and we brought back the predicates.</a:t>
            </a:r>
          </a:p>
          <a:p>
            <a:pPr marL="457200" lvl="1" indent="0">
              <a:buNone/>
            </a:pPr>
            <a:endParaRPr lang="en-US" sz="2800" dirty="0"/>
          </a:p>
          <a:p>
            <a:r>
              <a:rPr lang="en-US" sz="2800" b="1" dirty="0"/>
              <a:t>Our animation made it look like pedestrians where being run over on the crosswalk.</a:t>
            </a:r>
          </a:p>
          <a:p>
            <a:pPr lvl="1"/>
            <a:r>
              <a:rPr lang="en-US" dirty="0"/>
              <a:t>Had to change the way pedestrians walked, so that we could turn on the specification’s crosswalk sensor before pedestrian walked on it.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sz="2800" b="1" dirty="0"/>
              <a:t>Finding All Cores</a:t>
            </a:r>
          </a:p>
          <a:p>
            <a:pPr lvl="1"/>
            <a:r>
              <a:rPr lang="en-US" sz="2800" dirty="0"/>
              <a:t>Whenever we would reach an unrealizable specification, and would try to “find all cores”, eclipse would crash.</a:t>
            </a:r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2991705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20092D1-F3DE-418E-B7D4-929C6629D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Vacuity check</a:t>
            </a:r>
            <a:endParaRPr lang="he-IL" dirty="0"/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B20DF0C-8478-4184-835E-15A36B2EA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8773" y="1340767"/>
            <a:ext cx="8589196" cy="532859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Running “</a:t>
            </a:r>
            <a:r>
              <a:rPr lang="en-US" dirty="0"/>
              <a:t>Find system module vacuities” </a:t>
            </a:r>
            <a:r>
              <a:rPr lang="en-US" sz="3200" dirty="0"/>
              <a:t>we found:</a:t>
            </a:r>
          </a:p>
          <a:p>
            <a:r>
              <a:rPr lang="en-US" sz="2600" dirty="0"/>
              <a:t>Our specification synthesizes a symbolic controller with computation time </a:t>
            </a:r>
            <a:r>
              <a:rPr lang="en-US" sz="2600"/>
              <a:t>of around: </a:t>
            </a:r>
            <a:r>
              <a:rPr lang="en-US" sz="2600" dirty="0"/>
              <a:t>5500-6000 </a:t>
            </a:r>
            <a:r>
              <a:rPr lang="en-US" sz="2600" dirty="0" err="1"/>
              <a:t>ms.</a:t>
            </a:r>
            <a:br>
              <a:rPr lang="en-US" sz="2600" dirty="0"/>
            </a:br>
            <a:r>
              <a:rPr lang="en-US" sz="2600" dirty="0"/>
              <a:t>If we remove some of what the Vacuity checks found as redundant, we can improve this to around 1500-1800 </a:t>
            </a:r>
            <a:r>
              <a:rPr lang="en-US" sz="2600" dirty="0" err="1"/>
              <a:t>ms.</a:t>
            </a:r>
            <a:br>
              <a:rPr lang="en-US" sz="2600" dirty="0"/>
            </a:br>
            <a:r>
              <a:rPr lang="en-US" sz="2600" dirty="0"/>
              <a:t>We decided with Ilia to keep all lines, for sake of clarity of the specification.</a:t>
            </a:r>
            <a:br>
              <a:rPr lang="en-US" sz="2600" dirty="0"/>
            </a:br>
            <a:r>
              <a:rPr lang="en-US" sz="2200" dirty="0"/>
              <a:t>(You can find the specification without the lines the vacuity check gave us in the Spectra file, named “</a:t>
            </a:r>
            <a:r>
              <a:rPr lang="en-US" sz="2200" dirty="0" err="1"/>
              <a:t>SmartNeighborhood_vacuity</a:t>
            </a:r>
            <a:r>
              <a:rPr lang="en-US" sz="2200" dirty="0"/>
              <a:t>”)</a:t>
            </a:r>
            <a:endParaRPr lang="en-US" sz="2600" dirty="0"/>
          </a:p>
          <a:p>
            <a:endParaRPr lang="en-US" sz="2600" dirty="0"/>
          </a:p>
          <a:p>
            <a:r>
              <a:rPr lang="en-US" sz="2600" dirty="0"/>
              <a:t>The Vacuity check also gave us a few false vacuities for guarantees that where not actually implied by the others that where given.</a:t>
            </a:r>
          </a:p>
          <a:p>
            <a:endParaRPr lang="en-US" sz="2800" dirty="0"/>
          </a:p>
          <a:p>
            <a:endParaRPr lang="en-US" sz="2800" dirty="0"/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60336104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/>
          <p:cNvSpPr txBox="1">
            <a:spLocks noGrp="1"/>
          </p:cNvSpPr>
          <p:nvPr>
            <p:ph type="title"/>
          </p:nvPr>
        </p:nvSpPr>
        <p:spPr>
          <a:xfrm>
            <a:off x="1331639" y="274638"/>
            <a:ext cx="7355162" cy="706091"/>
          </a:xfrm>
          <a:prstGeom prst="rect">
            <a:avLst/>
          </a:prstGeom>
        </p:spPr>
        <p:txBody>
          <a:bodyPr/>
          <a:lstStyle/>
          <a:p>
            <a:r>
              <a:t>Main components of the system</a:t>
            </a:r>
          </a:p>
        </p:txBody>
      </p:sp>
      <p:sp>
        <p:nvSpPr>
          <p:cNvPr id="55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80120" y="1275251"/>
            <a:ext cx="8219256" cy="5328593"/>
          </a:xfrm>
          <a:prstGeom prst="rect">
            <a:avLst/>
          </a:prstGeom>
        </p:spPr>
        <p:txBody>
          <a:bodyPr/>
          <a:lstStyle/>
          <a:p>
            <a:r>
              <a:t>Server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t>Written in Java.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t>Controls connection with both</a:t>
            </a:r>
            <a:br/>
            <a:r>
              <a:t>Spectra and client side.</a:t>
            </a:r>
          </a:p>
          <a:p>
            <a:r>
              <a:t>Client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t>Written in JS.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t>User interactive.</a:t>
            </a:r>
          </a:p>
          <a:p>
            <a:r>
              <a:t>Controller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t>Written in Spectra.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t>Controls system’s logic in response</a:t>
            </a:r>
            <a:br/>
            <a:r>
              <a:t>to environment’s desires.</a:t>
            </a:r>
          </a:p>
        </p:txBody>
      </p:sp>
      <p:pic>
        <p:nvPicPr>
          <p:cNvPr id="5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5636" y="1569774"/>
            <a:ext cx="1204706" cy="1204706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7563" y="3690753"/>
            <a:ext cx="1163314" cy="936105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4622" y="3691279"/>
            <a:ext cx="1094792" cy="935054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Line Double arrow" descr="Line Double arrow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19200000" flipH="1">
            <a:off x="5031333" y="2981329"/>
            <a:ext cx="1222558" cy="370218"/>
          </a:xfrm>
          <a:prstGeom prst="rect">
            <a:avLst/>
          </a:prstGeom>
        </p:spPr>
      </p:pic>
      <p:pic>
        <p:nvPicPr>
          <p:cNvPr id="61" name="Line Double arrow" descr="Line Double arrow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 rot="13200000" flipH="1">
            <a:off x="6770302" y="2981329"/>
            <a:ext cx="1222558" cy="37021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>
            <a:extLst>
              <a:ext uri="{FF2B5EF4-FFF2-40B4-BE49-F238E27FC236}">
                <a16:creationId xmlns:a16="http://schemas.microsoft.com/office/drawing/2014/main" id="{C70099B7-9CD0-4BD3-BC28-E254DF4A26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18"/>
          <a:stretch/>
        </p:blipFill>
        <p:spPr>
          <a:xfrm>
            <a:off x="772639" y="4387819"/>
            <a:ext cx="7275444" cy="2285926"/>
          </a:xfrm>
          <a:prstGeom prst="rect">
            <a:avLst/>
          </a:prstGeom>
        </p:spPr>
      </p:pic>
      <p:sp>
        <p:nvSpPr>
          <p:cNvPr id="64" name="Title 3"/>
          <p:cNvSpPr txBox="1">
            <a:spLocks noGrp="1"/>
          </p:cNvSpPr>
          <p:nvPr>
            <p:ph type="title"/>
          </p:nvPr>
        </p:nvSpPr>
        <p:spPr>
          <a:xfrm>
            <a:off x="1259632" y="274638"/>
            <a:ext cx="7416825" cy="706091"/>
          </a:xfrm>
          <a:prstGeom prst="rect">
            <a:avLst/>
          </a:prstGeom>
        </p:spPr>
        <p:txBody>
          <a:bodyPr/>
          <a:lstStyle/>
          <a:p>
            <a:r>
              <a:rPr dirty="0"/>
              <a:t>Spectra </a:t>
            </a:r>
            <a:r>
              <a:rPr lang="en-US" dirty="0"/>
              <a:t>Environment E</a:t>
            </a:r>
            <a:r>
              <a:rPr dirty="0"/>
              <a:t>ntities</a:t>
            </a:r>
          </a:p>
        </p:txBody>
      </p:sp>
      <p:sp>
        <p:nvSpPr>
          <p:cNvPr id="65" name="Content Placeholder 4"/>
          <p:cNvSpPr txBox="1">
            <a:spLocks noGrp="1"/>
          </p:cNvSpPr>
          <p:nvPr>
            <p:ph type="body" idx="1"/>
          </p:nvPr>
        </p:nvSpPr>
        <p:spPr>
          <a:xfrm>
            <a:off x="313433" y="1193129"/>
            <a:ext cx="8193856" cy="5390233"/>
          </a:xfrm>
          <a:prstGeom prst="rect">
            <a:avLst/>
          </a:prstGeom>
        </p:spPr>
        <p:txBody>
          <a:bodyPr/>
          <a:lstStyle/>
          <a:p>
            <a:r>
              <a:rPr lang="en-US" sz="2800" dirty="0">
                <a:solidFill>
                  <a:schemeClr val="accent2"/>
                </a:solidFill>
              </a:rPr>
              <a:t>Environment </a:t>
            </a:r>
            <a:r>
              <a:rPr lang="en-US" sz="2800" dirty="0"/>
              <a:t>controlled entities</a:t>
            </a:r>
            <a:endParaRPr sz="2800" dirty="0"/>
          </a:p>
          <a:p>
            <a:pPr marL="742950" lvl="1" indent="-285750">
              <a:spcBef>
                <a:spcPts val="400"/>
              </a:spcBef>
              <a:defRPr sz="2000"/>
            </a:pPr>
            <a:r>
              <a:rPr lang="en-US" sz="2500" dirty="0"/>
              <a:t>N Garbage Cans on each side of rode:</a:t>
            </a:r>
            <a:endParaRPr lang="he-IL" sz="2500" dirty="0"/>
          </a:p>
          <a:p>
            <a:pPr marL="1131569" lvl="2" indent="-285750">
              <a:spcBef>
                <a:spcPts val="400"/>
              </a:spcBef>
              <a:defRPr sz="2000"/>
            </a:pPr>
            <a:r>
              <a:rPr dirty="0" err="1"/>
              <a:t>GarbageCansNorth</a:t>
            </a:r>
            <a:r>
              <a:rPr dirty="0"/>
              <a:t> </a:t>
            </a:r>
            <a:r>
              <a:rPr lang="en-US" dirty="0" err="1">
                <a:solidFill>
                  <a:schemeClr val="accent2"/>
                </a:solidFill>
              </a:rPr>
              <a:t>boolean</a:t>
            </a:r>
            <a:r>
              <a:rPr lang="en-US" dirty="0"/>
              <a:t> </a:t>
            </a:r>
            <a:r>
              <a:rPr dirty="0">
                <a:solidFill>
                  <a:schemeClr val="accent2"/>
                </a:solidFill>
              </a:rPr>
              <a:t>array</a:t>
            </a:r>
            <a:r>
              <a:rPr dirty="0"/>
              <a:t>.</a:t>
            </a:r>
          </a:p>
          <a:p>
            <a:pPr marL="1131569" lvl="2" indent="-285750">
              <a:spcBef>
                <a:spcPts val="400"/>
              </a:spcBef>
              <a:defRPr sz="2000"/>
            </a:pPr>
            <a:r>
              <a:rPr dirty="0" err="1"/>
              <a:t>GarbageCansSouth</a:t>
            </a:r>
            <a:r>
              <a:rPr dirty="0"/>
              <a:t> </a:t>
            </a:r>
            <a:r>
              <a:rPr lang="en-US" dirty="0" err="1">
                <a:solidFill>
                  <a:schemeClr val="accent2"/>
                </a:solidFill>
              </a:rPr>
              <a:t>boolean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dirty="0">
                <a:solidFill>
                  <a:schemeClr val="accent2"/>
                </a:solidFill>
              </a:rPr>
              <a:t>array</a:t>
            </a:r>
            <a:r>
              <a:rPr sz="2800" dirty="0"/>
              <a:t>.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rPr lang="en-US" sz="2500" dirty="0"/>
              <a:t>Pedestrian location Sensor - </a:t>
            </a:r>
            <a:r>
              <a:rPr lang="en-US" sz="2000" dirty="0"/>
              <a:t>Pedestrians </a:t>
            </a:r>
            <a:r>
              <a:rPr lang="en-US" sz="2000" dirty="0" err="1">
                <a:solidFill>
                  <a:schemeClr val="accent2"/>
                </a:solidFill>
              </a:rPr>
              <a:t>boolean</a:t>
            </a:r>
            <a:r>
              <a:rPr lang="en-US" sz="2000" dirty="0">
                <a:solidFill>
                  <a:schemeClr val="accent2"/>
                </a:solidFill>
              </a:rPr>
              <a:t> array</a:t>
            </a:r>
            <a:r>
              <a:rPr lang="en-US" sz="2000" dirty="0"/>
              <a:t>.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rPr lang="en-US" sz="2500" dirty="0" err="1"/>
              <a:t>DayTime</a:t>
            </a:r>
            <a:r>
              <a:rPr lang="en-US" sz="2500" dirty="0"/>
              <a:t> </a:t>
            </a:r>
            <a:r>
              <a:rPr lang="en-US" sz="2500" dirty="0" err="1">
                <a:solidFill>
                  <a:schemeClr val="accent2"/>
                </a:solidFill>
              </a:rPr>
              <a:t>enum</a:t>
            </a:r>
            <a:r>
              <a:rPr lang="en-US" sz="2500" dirty="0">
                <a:solidFill>
                  <a:schemeClr val="accent2"/>
                </a:solidFill>
              </a:rPr>
              <a:t> {DAY, NIGHT}</a:t>
            </a:r>
            <a:r>
              <a:rPr lang="en-US" sz="2500" dirty="0"/>
              <a:t>.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rPr lang="en-US" sz="2500" dirty="0" err="1"/>
              <a:t>EnergyEfficiencyMode</a:t>
            </a:r>
            <a:r>
              <a:rPr lang="en-US" sz="2500" dirty="0"/>
              <a:t> </a:t>
            </a:r>
            <a:r>
              <a:rPr lang="en-US" sz="2500" dirty="0" err="1">
                <a:solidFill>
                  <a:schemeClr val="accent2"/>
                </a:solidFill>
              </a:rPr>
              <a:t>boolean</a:t>
            </a:r>
            <a:r>
              <a:rPr lang="en-US" sz="2500" dirty="0"/>
              <a:t>.</a:t>
            </a:r>
          </a:p>
        </p:txBody>
      </p:sp>
      <p:sp>
        <p:nvSpPr>
          <p:cNvPr id="4" name="מלבן 3">
            <a:extLst>
              <a:ext uri="{FF2B5EF4-FFF2-40B4-BE49-F238E27FC236}">
                <a16:creationId xmlns:a16="http://schemas.microsoft.com/office/drawing/2014/main" id="{634CF471-DD08-434B-BD69-7D1CFA8C77BD}"/>
              </a:ext>
            </a:extLst>
          </p:cNvPr>
          <p:cNvSpPr/>
          <p:nvPr/>
        </p:nvSpPr>
        <p:spPr>
          <a:xfrm>
            <a:off x="1765190" y="4643561"/>
            <a:ext cx="397566" cy="373712"/>
          </a:xfrm>
          <a:prstGeom prst="rect">
            <a:avLst/>
          </a:prstGeom>
          <a:noFill/>
          <a:ln w="38100" cap="flat">
            <a:solidFill>
              <a:srgbClr val="0000FF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3B791189-DE19-4DD1-B104-A640058A2B68}"/>
              </a:ext>
            </a:extLst>
          </p:cNvPr>
          <p:cNvSpPr/>
          <p:nvPr/>
        </p:nvSpPr>
        <p:spPr>
          <a:xfrm>
            <a:off x="3571462" y="4643561"/>
            <a:ext cx="397566" cy="373712"/>
          </a:xfrm>
          <a:prstGeom prst="rect">
            <a:avLst/>
          </a:prstGeom>
          <a:noFill/>
          <a:ln w="38100" cap="flat">
            <a:solidFill>
              <a:srgbClr val="0000FF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929B1667-B75B-49DE-80CD-30DE9F9F34B9}"/>
              </a:ext>
            </a:extLst>
          </p:cNvPr>
          <p:cNvSpPr/>
          <p:nvPr/>
        </p:nvSpPr>
        <p:spPr>
          <a:xfrm>
            <a:off x="5377734" y="4643561"/>
            <a:ext cx="397566" cy="373712"/>
          </a:xfrm>
          <a:prstGeom prst="rect">
            <a:avLst/>
          </a:prstGeom>
          <a:noFill/>
          <a:ln w="38100" cap="flat">
            <a:solidFill>
              <a:srgbClr val="0000FF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מלבן 11">
            <a:extLst>
              <a:ext uri="{FF2B5EF4-FFF2-40B4-BE49-F238E27FC236}">
                <a16:creationId xmlns:a16="http://schemas.microsoft.com/office/drawing/2014/main" id="{BBE1DA65-6920-4446-954D-3CCD24B9825C}"/>
              </a:ext>
            </a:extLst>
          </p:cNvPr>
          <p:cNvSpPr/>
          <p:nvPr/>
        </p:nvSpPr>
        <p:spPr>
          <a:xfrm>
            <a:off x="7184006" y="4643561"/>
            <a:ext cx="397566" cy="373712"/>
          </a:xfrm>
          <a:prstGeom prst="rect">
            <a:avLst/>
          </a:prstGeom>
          <a:noFill/>
          <a:ln w="38100" cap="flat">
            <a:solidFill>
              <a:srgbClr val="0000FF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מלבן 12">
            <a:extLst>
              <a:ext uri="{FF2B5EF4-FFF2-40B4-BE49-F238E27FC236}">
                <a16:creationId xmlns:a16="http://schemas.microsoft.com/office/drawing/2014/main" id="{FDBF3000-4321-415A-9455-0FF99088F5DF}"/>
              </a:ext>
            </a:extLst>
          </p:cNvPr>
          <p:cNvSpPr/>
          <p:nvPr/>
        </p:nvSpPr>
        <p:spPr>
          <a:xfrm>
            <a:off x="7184006" y="6300033"/>
            <a:ext cx="397566" cy="373712"/>
          </a:xfrm>
          <a:prstGeom prst="rect">
            <a:avLst/>
          </a:prstGeom>
          <a:noFill/>
          <a:ln w="38100" cap="flat">
            <a:solidFill>
              <a:srgbClr val="0000FF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מלבן 17">
            <a:extLst>
              <a:ext uri="{FF2B5EF4-FFF2-40B4-BE49-F238E27FC236}">
                <a16:creationId xmlns:a16="http://schemas.microsoft.com/office/drawing/2014/main" id="{D39D7A85-711E-43B8-A9CF-3CB15CFB45CD}"/>
              </a:ext>
            </a:extLst>
          </p:cNvPr>
          <p:cNvSpPr/>
          <p:nvPr/>
        </p:nvSpPr>
        <p:spPr>
          <a:xfrm>
            <a:off x="5377734" y="6254842"/>
            <a:ext cx="397566" cy="373712"/>
          </a:xfrm>
          <a:prstGeom prst="rect">
            <a:avLst/>
          </a:prstGeom>
          <a:noFill/>
          <a:ln w="38100" cap="flat">
            <a:solidFill>
              <a:srgbClr val="0000FF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מלבן 18">
            <a:extLst>
              <a:ext uri="{FF2B5EF4-FFF2-40B4-BE49-F238E27FC236}">
                <a16:creationId xmlns:a16="http://schemas.microsoft.com/office/drawing/2014/main" id="{777B84E5-7D78-41B3-93E4-423DD2B8295E}"/>
              </a:ext>
            </a:extLst>
          </p:cNvPr>
          <p:cNvSpPr/>
          <p:nvPr/>
        </p:nvSpPr>
        <p:spPr>
          <a:xfrm>
            <a:off x="3567484" y="6300033"/>
            <a:ext cx="397566" cy="373712"/>
          </a:xfrm>
          <a:prstGeom prst="rect">
            <a:avLst/>
          </a:prstGeom>
          <a:noFill/>
          <a:ln w="38100" cap="flat">
            <a:solidFill>
              <a:srgbClr val="0000FF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מלבן 21">
            <a:extLst>
              <a:ext uri="{FF2B5EF4-FFF2-40B4-BE49-F238E27FC236}">
                <a16:creationId xmlns:a16="http://schemas.microsoft.com/office/drawing/2014/main" id="{319EA237-C562-4A5F-A20B-A08C66228A10}"/>
              </a:ext>
            </a:extLst>
          </p:cNvPr>
          <p:cNvSpPr/>
          <p:nvPr/>
        </p:nvSpPr>
        <p:spPr>
          <a:xfrm>
            <a:off x="1757234" y="6257442"/>
            <a:ext cx="397566" cy="373712"/>
          </a:xfrm>
          <a:prstGeom prst="rect">
            <a:avLst/>
          </a:prstGeom>
          <a:noFill/>
          <a:ln w="38100" cap="flat">
            <a:solidFill>
              <a:srgbClr val="0000FF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" name="תמונה 7" descr="תמונה שמכילה חולצה&#10;&#10;התיאור נוצר באופן אוטומטי">
            <a:extLst>
              <a:ext uri="{FF2B5EF4-FFF2-40B4-BE49-F238E27FC236}">
                <a16:creationId xmlns:a16="http://schemas.microsoft.com/office/drawing/2014/main" id="{EA4119C7-DB5F-416C-B976-342B35CD835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5753" y="5283061"/>
            <a:ext cx="249931" cy="401776"/>
          </a:xfrm>
          <a:prstGeom prst="rect">
            <a:avLst/>
          </a:prstGeom>
        </p:spPr>
      </p:pic>
      <p:pic>
        <p:nvPicPr>
          <p:cNvPr id="25" name="תמונה 24" descr="תמונה שמכילה חולצה&#10;&#10;התיאור נוצר באופן אוטומטי">
            <a:extLst>
              <a:ext uri="{FF2B5EF4-FFF2-40B4-BE49-F238E27FC236}">
                <a16:creationId xmlns:a16="http://schemas.microsoft.com/office/drawing/2014/main" id="{01E23AE2-FE7A-45CB-97E1-96E444FD3B2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9040" y="5807874"/>
            <a:ext cx="249931" cy="401776"/>
          </a:xfrm>
          <a:prstGeom prst="rect">
            <a:avLst/>
          </a:prstGeom>
        </p:spPr>
      </p:pic>
      <p:sp>
        <p:nvSpPr>
          <p:cNvPr id="26" name="מלבן 25">
            <a:extLst>
              <a:ext uri="{FF2B5EF4-FFF2-40B4-BE49-F238E27FC236}">
                <a16:creationId xmlns:a16="http://schemas.microsoft.com/office/drawing/2014/main" id="{18AB7EEC-8052-49AF-852B-F2035A783289}"/>
              </a:ext>
            </a:extLst>
          </p:cNvPr>
          <p:cNvSpPr/>
          <p:nvPr/>
        </p:nvSpPr>
        <p:spPr>
          <a:xfrm>
            <a:off x="4174433" y="5235269"/>
            <a:ext cx="469129" cy="505574"/>
          </a:xfrm>
          <a:prstGeom prst="rect">
            <a:avLst/>
          </a:prstGeom>
          <a:noFill/>
          <a:ln w="38100" cap="flat">
            <a:solidFill>
              <a:srgbClr val="0000FF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מלבן 26">
            <a:extLst>
              <a:ext uri="{FF2B5EF4-FFF2-40B4-BE49-F238E27FC236}">
                <a16:creationId xmlns:a16="http://schemas.microsoft.com/office/drawing/2014/main" id="{A69742D9-4172-4F8A-8C37-7E9293D7E872}"/>
              </a:ext>
            </a:extLst>
          </p:cNvPr>
          <p:cNvSpPr/>
          <p:nvPr/>
        </p:nvSpPr>
        <p:spPr>
          <a:xfrm>
            <a:off x="6949440" y="5722056"/>
            <a:ext cx="469129" cy="505574"/>
          </a:xfrm>
          <a:prstGeom prst="rect">
            <a:avLst/>
          </a:prstGeom>
          <a:noFill/>
          <a:ln w="38100" cap="flat">
            <a:solidFill>
              <a:srgbClr val="0000FF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  <p:bldP spid="18" grpId="0" animBg="1"/>
      <p:bldP spid="19" grpId="0" animBg="1"/>
      <p:bldP spid="22" grpId="0" animBg="1"/>
      <p:bldP spid="26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3"/>
          <p:cNvSpPr txBox="1">
            <a:spLocks noGrp="1"/>
          </p:cNvSpPr>
          <p:nvPr>
            <p:ph type="title"/>
          </p:nvPr>
        </p:nvSpPr>
        <p:spPr>
          <a:xfrm>
            <a:off x="1259632" y="274638"/>
            <a:ext cx="7416825" cy="706091"/>
          </a:xfrm>
          <a:prstGeom prst="rect">
            <a:avLst/>
          </a:prstGeom>
        </p:spPr>
        <p:txBody>
          <a:bodyPr/>
          <a:lstStyle/>
          <a:p>
            <a:r>
              <a:rPr dirty="0"/>
              <a:t>Spectra </a:t>
            </a:r>
            <a:r>
              <a:rPr lang="he-IL" dirty="0"/>
              <a:t>– </a:t>
            </a:r>
            <a:r>
              <a:rPr lang="en-US" dirty="0"/>
              <a:t> Main Assumptions</a:t>
            </a:r>
            <a:endParaRPr dirty="0"/>
          </a:p>
        </p:txBody>
      </p:sp>
      <p:sp>
        <p:nvSpPr>
          <p:cNvPr id="65" name="Content Placeholder 4"/>
          <p:cNvSpPr txBox="1">
            <a:spLocks noGrp="1"/>
          </p:cNvSpPr>
          <p:nvPr>
            <p:ph type="body" idx="1"/>
          </p:nvPr>
        </p:nvSpPr>
        <p:spPr>
          <a:xfrm>
            <a:off x="313432" y="1193129"/>
            <a:ext cx="8563439" cy="5664871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srgbClr val="0000FF"/>
                </a:solidFill>
              </a:rPr>
              <a:t>Initial Assumptions:</a:t>
            </a:r>
          </a:p>
          <a:p>
            <a:pPr marL="457200" lvl="1" indent="0">
              <a:buNone/>
            </a:pPr>
            <a:r>
              <a:rPr lang="en-US" sz="2000" b="1" dirty="0" err="1">
                <a:solidFill>
                  <a:srgbClr val="009900"/>
                </a:solidFill>
                <a:latin typeface="Consolas" panose="020B0609020204030204" pitchFamily="49" charset="0"/>
              </a:rPr>
              <a:t>asm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side_walk_starts_empty</a:t>
            </a:r>
            <a:r>
              <a:rPr lang="en-US" sz="2000" b="1" dirty="0">
                <a:latin typeface="Consolas" panose="020B0609020204030204" pitchFamily="49" charset="0"/>
              </a:rPr>
              <a:t>:</a:t>
            </a:r>
          </a:p>
          <a:p>
            <a:pPr marL="845819" lvl="2" indent="0">
              <a:buNone/>
            </a:pPr>
            <a:r>
              <a:rPr lang="en-US" sz="20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forall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009900"/>
                </a:solidFill>
                <a:latin typeface="Consolas" panose="020B0609020204030204" pitchFamily="49" charset="0"/>
              </a:rPr>
              <a:t>in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2000" b="1" dirty="0"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7D7D7D"/>
                </a:solidFill>
                <a:latin typeface="Consolas" panose="020B0609020204030204" pitchFamily="49" charset="0"/>
              </a:rPr>
              <a:t>0</a:t>
            </a:r>
            <a:r>
              <a:rPr lang="en-US" sz="2000" b="1" dirty="0">
                <a:latin typeface="Consolas" panose="020B0609020204030204" pitchFamily="49" charset="0"/>
              </a:rPr>
              <a:t>..(PEDEST_WALK_SIZE-</a:t>
            </a:r>
            <a:r>
              <a:rPr lang="en-US" sz="2000" b="1" dirty="0">
                <a:solidFill>
                  <a:srgbClr val="7D7D7D"/>
                </a:solidFill>
                <a:latin typeface="Consolas" panose="020B0609020204030204" pitchFamily="49" charset="0"/>
              </a:rPr>
              <a:t>1</a:t>
            </a:r>
            <a:r>
              <a:rPr lang="en-US" sz="2000" b="1" dirty="0">
                <a:latin typeface="Consolas" panose="020B0609020204030204" pitchFamily="49" charset="0"/>
              </a:rPr>
              <a:t>)). pedestrians[</a:t>
            </a:r>
            <a:r>
              <a:rPr lang="en-US" sz="2000" b="1" dirty="0" err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] = 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false</a:t>
            </a:r>
            <a:r>
              <a:rPr lang="en-US" sz="2000" b="1" dirty="0">
                <a:latin typeface="Consolas" panose="020B0609020204030204" pitchFamily="49" charset="0"/>
              </a:rPr>
              <a:t>;</a:t>
            </a:r>
          </a:p>
          <a:p>
            <a:pPr marL="457200" lvl="1" indent="0">
              <a:buNone/>
            </a:pPr>
            <a:r>
              <a:rPr lang="en-US" sz="2000" b="1" dirty="0" err="1">
                <a:solidFill>
                  <a:srgbClr val="009900"/>
                </a:solidFill>
                <a:latin typeface="Consolas" panose="020B0609020204030204" pitchFamily="49" charset="0"/>
              </a:rPr>
              <a:t>asm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all_cans_start_empty</a:t>
            </a:r>
            <a:r>
              <a:rPr lang="en-US" sz="2000" b="1" dirty="0">
                <a:latin typeface="Consolas" panose="020B06090202040302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	</a:t>
            </a:r>
            <a:r>
              <a:rPr lang="en-US" sz="20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forall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009900"/>
                </a:solidFill>
                <a:latin typeface="Consolas" panose="020B0609020204030204" pitchFamily="49" charset="0"/>
              </a:rPr>
              <a:t>in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2000" b="1" dirty="0"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7D7D7D"/>
                </a:solidFill>
                <a:latin typeface="Consolas" panose="020B0609020204030204" pitchFamily="49" charset="0"/>
              </a:rPr>
              <a:t>0</a:t>
            </a:r>
            <a:r>
              <a:rPr lang="en-US" sz="2000" b="1" dirty="0">
                <a:latin typeface="Consolas" panose="020B0609020204030204" pitchFamily="49" charset="0"/>
              </a:rPr>
              <a:t>..(N-</a:t>
            </a:r>
            <a:r>
              <a:rPr lang="en-US" sz="2000" b="1" dirty="0">
                <a:solidFill>
                  <a:srgbClr val="7D7D7D"/>
                </a:solidFill>
                <a:latin typeface="Consolas" panose="020B0609020204030204" pitchFamily="49" charset="0"/>
              </a:rPr>
              <a:t>1</a:t>
            </a:r>
            <a:r>
              <a:rPr lang="en-US" sz="2000" b="1" dirty="0">
                <a:latin typeface="Consolas" panose="020B0609020204030204" pitchFamily="49" charset="0"/>
              </a:rPr>
              <a:t>)). ((!</a:t>
            </a:r>
            <a:r>
              <a:rPr lang="en-US" sz="2000" b="1" dirty="0" err="1">
                <a:latin typeface="Consolas" panose="020B0609020204030204" pitchFamily="49" charset="0"/>
              </a:rPr>
              <a:t>garbageCansNorth</a:t>
            </a:r>
            <a:r>
              <a:rPr lang="en-US" sz="2000" b="1" dirty="0">
                <a:latin typeface="Consolas" panose="020B0609020204030204" pitchFamily="49" charset="0"/>
              </a:rPr>
              <a:t>[</a:t>
            </a:r>
            <a:r>
              <a:rPr lang="en-US" sz="2000" b="1" dirty="0" err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]) &amp; 	!</a:t>
            </a:r>
            <a:r>
              <a:rPr lang="en-US" sz="2000" b="1" dirty="0" err="1">
                <a:latin typeface="Consolas" panose="020B0609020204030204" pitchFamily="49" charset="0"/>
              </a:rPr>
              <a:t>garbageCansSouth</a:t>
            </a:r>
            <a:r>
              <a:rPr lang="en-US" sz="2000" b="1" dirty="0">
                <a:latin typeface="Consolas" panose="020B0609020204030204" pitchFamily="49" charset="0"/>
              </a:rPr>
              <a:t>[</a:t>
            </a:r>
            <a:r>
              <a:rPr lang="en-US" sz="2000" b="1" dirty="0" err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]);</a:t>
            </a:r>
          </a:p>
          <a:p>
            <a:pPr marL="457200" lvl="1" indent="0">
              <a:buNone/>
            </a:pPr>
            <a:r>
              <a:rPr lang="en-US" sz="2000" b="1" dirty="0" err="1">
                <a:solidFill>
                  <a:srgbClr val="009900"/>
                </a:solidFill>
                <a:latin typeface="Consolas" panose="020B0609020204030204" pitchFamily="49" charset="0"/>
              </a:rPr>
              <a:t>asm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dayTime</a:t>
            </a:r>
            <a:r>
              <a:rPr lang="en-US" sz="2000" b="1" dirty="0">
                <a:latin typeface="Consolas" panose="020B0609020204030204" pitchFamily="49" charset="0"/>
              </a:rPr>
              <a:t> = </a:t>
            </a:r>
            <a:r>
              <a:rPr lang="en-US" sz="2000" b="1" i="1" dirty="0">
                <a:solidFill>
                  <a:srgbClr val="4C0099"/>
                </a:solidFill>
                <a:latin typeface="Consolas" panose="020B0609020204030204" pitchFamily="49" charset="0"/>
              </a:rPr>
              <a:t>DAY</a:t>
            </a:r>
            <a:r>
              <a:rPr lang="en-US" sz="2000" b="1" i="1" dirty="0">
                <a:latin typeface="Consolas" panose="020B0609020204030204" pitchFamily="49" charset="0"/>
              </a:rPr>
              <a:t>;</a:t>
            </a:r>
            <a:endParaRPr lang="en-US" sz="2000" dirty="0">
              <a:solidFill>
                <a:srgbClr val="0000FF"/>
              </a:solidFill>
            </a:endParaRPr>
          </a:p>
          <a:p>
            <a:pPr marL="0" lv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pPr lvl="0"/>
            <a:r>
              <a:rPr lang="en-US" dirty="0">
                <a:solidFill>
                  <a:srgbClr val="0000FF"/>
                </a:solidFill>
              </a:rPr>
              <a:t>Trucks won’t get stuck </a:t>
            </a:r>
            <a:r>
              <a:rPr lang="en-US" dirty="0"/>
              <a:t>forever </a:t>
            </a:r>
            <a:r>
              <a:rPr lang="en-US" dirty="0">
                <a:solidFill>
                  <a:srgbClr val="0000FF"/>
                </a:solidFill>
              </a:rPr>
              <a:t>in front of The Crosswalk</a:t>
            </a:r>
            <a:r>
              <a:rPr lang="en-US" dirty="0"/>
              <a:t>: Crosswalk will eventually be free of pedestrians.</a:t>
            </a:r>
          </a:p>
          <a:p>
            <a:pPr lvl="0"/>
            <a:r>
              <a:rPr lang="en-US" dirty="0"/>
              <a:t>Eventually always </a:t>
            </a:r>
            <a:r>
              <a:rPr lang="en-US" dirty="0">
                <a:solidFill>
                  <a:srgbClr val="0000FF"/>
                </a:solidFill>
              </a:rPr>
              <a:t>it will become NIGHT</a:t>
            </a:r>
            <a:r>
              <a:rPr lang="en-US" dirty="0"/>
              <a:t>, and </a:t>
            </a:r>
            <a:r>
              <a:rPr lang="en-US" dirty="0">
                <a:solidFill>
                  <a:srgbClr val="0000FF"/>
                </a:solidFill>
              </a:rPr>
              <a:t>it will become DAY.</a:t>
            </a:r>
          </a:p>
        </p:txBody>
      </p:sp>
    </p:spTree>
    <p:extLst>
      <p:ext uri="{BB962C8B-B14F-4D97-AF65-F5344CB8AC3E}">
        <p14:creationId xmlns:p14="http://schemas.microsoft.com/office/powerpoint/2010/main" val="218406500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3"/>
          <p:cNvSpPr txBox="1">
            <a:spLocks noGrp="1"/>
          </p:cNvSpPr>
          <p:nvPr>
            <p:ph type="title"/>
          </p:nvPr>
        </p:nvSpPr>
        <p:spPr>
          <a:xfrm>
            <a:off x="1259632" y="274638"/>
            <a:ext cx="7416825" cy="706091"/>
          </a:xfrm>
          <a:prstGeom prst="rect">
            <a:avLst/>
          </a:prstGeom>
        </p:spPr>
        <p:txBody>
          <a:bodyPr/>
          <a:lstStyle/>
          <a:p>
            <a:r>
              <a:rPr dirty="0"/>
              <a:t>Spectra </a:t>
            </a:r>
            <a:r>
              <a:rPr lang="he-IL" dirty="0"/>
              <a:t>– </a:t>
            </a:r>
            <a:r>
              <a:rPr lang="en-US" dirty="0"/>
              <a:t> Main Assumptions</a:t>
            </a:r>
            <a:endParaRPr dirty="0"/>
          </a:p>
        </p:txBody>
      </p:sp>
      <p:sp>
        <p:nvSpPr>
          <p:cNvPr id="65" name="Content Placeholder 4"/>
          <p:cNvSpPr txBox="1">
            <a:spLocks noGrp="1"/>
          </p:cNvSpPr>
          <p:nvPr>
            <p:ph type="body" idx="1"/>
          </p:nvPr>
        </p:nvSpPr>
        <p:spPr>
          <a:xfrm>
            <a:off x="267130" y="1193129"/>
            <a:ext cx="8409327" cy="5664871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US" dirty="0">
                <a:solidFill>
                  <a:srgbClr val="0000FF"/>
                </a:solidFill>
              </a:rPr>
              <a:t>Garbage Can Logic:</a:t>
            </a:r>
          </a:p>
          <a:p>
            <a:pPr lvl="1"/>
            <a:r>
              <a:rPr lang="en-US" dirty="0"/>
              <a:t>Eventually always, </a:t>
            </a:r>
            <a:r>
              <a:rPr lang="en-US" dirty="0">
                <a:solidFill>
                  <a:srgbClr val="0000FF"/>
                </a:solidFill>
              </a:rPr>
              <a:t>all garbage cans will become full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If a garbage truck is in front of a full garbage can and it is in cleaning mode, then on the next step, the </a:t>
            </a:r>
            <a:r>
              <a:rPr lang="en-US" dirty="0">
                <a:solidFill>
                  <a:srgbClr val="0000FF"/>
                </a:solidFill>
              </a:rPr>
              <a:t>can will be empty</a:t>
            </a:r>
            <a:r>
              <a:rPr lang="en-US" dirty="0"/>
              <a:t>.</a:t>
            </a:r>
          </a:p>
          <a:p>
            <a:pPr marL="457200" lvl="1" indent="0">
              <a:buNone/>
            </a:pPr>
            <a:r>
              <a:rPr lang="en-US" sz="2000" b="1" dirty="0" err="1">
                <a:solidFill>
                  <a:srgbClr val="009900"/>
                </a:solidFill>
                <a:latin typeface="Consolas" panose="020B0609020204030204" pitchFamily="49" charset="0"/>
              </a:rPr>
              <a:t>asm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G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solidFill>
                  <a:srgbClr val="7F0055"/>
                </a:solidFill>
                <a:latin typeface="Consolas" panose="020B0609020204030204" pitchFamily="49" charset="0"/>
              </a:rPr>
              <a:t>forall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009900"/>
                </a:solidFill>
                <a:latin typeface="Consolas" panose="020B0609020204030204" pitchFamily="49" charset="0"/>
              </a:rPr>
              <a:t>in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2000" b="1" dirty="0">
                <a:latin typeface="Consolas" panose="020B0609020204030204" pitchFamily="49" charset="0"/>
              </a:rPr>
              <a:t>(</a:t>
            </a:r>
            <a:r>
              <a:rPr lang="en-US" sz="2000" b="1" dirty="0">
                <a:solidFill>
                  <a:srgbClr val="7D7D7D"/>
                </a:solidFill>
                <a:latin typeface="Consolas" panose="020B0609020204030204" pitchFamily="49" charset="0"/>
              </a:rPr>
              <a:t>0</a:t>
            </a:r>
            <a:r>
              <a:rPr lang="en-US" sz="2000" b="1" dirty="0">
                <a:latin typeface="Consolas" panose="020B0609020204030204" pitchFamily="49" charset="0"/>
              </a:rPr>
              <a:t>..(N-</a:t>
            </a:r>
            <a:r>
              <a:rPr lang="en-US" sz="2000" b="1" dirty="0">
                <a:solidFill>
                  <a:srgbClr val="7D7D7D"/>
                </a:solidFill>
                <a:latin typeface="Consolas" panose="020B0609020204030204" pitchFamily="49" charset="0"/>
              </a:rPr>
              <a:t>1</a:t>
            </a:r>
            <a:r>
              <a:rPr lang="en-US" sz="2000" b="1" dirty="0">
                <a:latin typeface="Consolas" panose="020B0609020204030204" pitchFamily="49" charset="0"/>
              </a:rPr>
              <a:t>)). ((</a:t>
            </a:r>
            <a:r>
              <a:rPr lang="en-US" sz="2000" b="1" dirty="0" err="1">
                <a:latin typeface="Consolas" panose="020B0609020204030204" pitchFamily="49" charset="0"/>
              </a:rPr>
              <a:t>garbageTruckNorth_location</a:t>
            </a:r>
            <a:r>
              <a:rPr lang="en-US" sz="2000" b="1" dirty="0">
                <a:latin typeface="Consolas" panose="020B0609020204030204" pitchFamily="49" charset="0"/>
              </a:rPr>
              <a:t> = </a:t>
            </a:r>
            <a:r>
              <a:rPr lang="en-US" sz="2000" b="1" dirty="0" err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) &amp; </a:t>
            </a:r>
            <a:r>
              <a:rPr lang="en-US" sz="2000" b="1" dirty="0" err="1">
                <a:latin typeface="Consolas" panose="020B0609020204030204" pitchFamily="49" charset="0"/>
              </a:rPr>
              <a:t>garbageCansNorth</a:t>
            </a:r>
            <a:r>
              <a:rPr lang="en-US" sz="2000" b="1" dirty="0">
                <a:latin typeface="Consolas" panose="020B0609020204030204" pitchFamily="49" charset="0"/>
              </a:rPr>
              <a:t>[</a:t>
            </a:r>
            <a:r>
              <a:rPr lang="en-US" sz="2000" b="1" dirty="0" err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] &amp; </a:t>
            </a:r>
            <a:r>
              <a:rPr lang="en-US" sz="2000" b="1" dirty="0" err="1">
                <a:latin typeface="Consolas" panose="020B0609020204030204" pitchFamily="49" charset="0"/>
              </a:rPr>
              <a:t>isCleaningN</a:t>
            </a:r>
            <a:r>
              <a:rPr lang="en-US" sz="2000" b="1" dirty="0">
                <a:latin typeface="Consolas" panose="020B0609020204030204" pitchFamily="49" charset="0"/>
              </a:rPr>
              <a:t>) -&gt; </a:t>
            </a: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next</a:t>
            </a:r>
            <a:r>
              <a:rPr lang="en-US" sz="2000" b="1" dirty="0">
                <a:latin typeface="Consolas" panose="020B0609020204030204" pitchFamily="49" charset="0"/>
              </a:rPr>
              <a:t>(!</a:t>
            </a:r>
            <a:r>
              <a:rPr lang="en-US" sz="2000" b="1" dirty="0" err="1">
                <a:latin typeface="Consolas" panose="020B0609020204030204" pitchFamily="49" charset="0"/>
              </a:rPr>
              <a:t>garbageCansNorth</a:t>
            </a:r>
            <a:r>
              <a:rPr lang="en-US" sz="2000" b="1" dirty="0">
                <a:latin typeface="Consolas" panose="020B0609020204030204" pitchFamily="49" charset="0"/>
              </a:rPr>
              <a:t>[</a:t>
            </a:r>
            <a:r>
              <a:rPr lang="en-US" sz="2000" b="1" dirty="0" err="1">
                <a:latin typeface="Consolas" panose="020B0609020204030204" pitchFamily="49" charset="0"/>
              </a:rPr>
              <a:t>i</a:t>
            </a:r>
            <a:r>
              <a:rPr lang="en-US" sz="2000" b="1" dirty="0">
                <a:latin typeface="Consolas" panose="020B0609020204030204" pitchFamily="49" charset="0"/>
              </a:rPr>
              <a:t>]);</a:t>
            </a:r>
            <a:endParaRPr lang="en-US" sz="2000" dirty="0"/>
          </a:p>
          <a:p>
            <a:pPr lvl="1"/>
            <a:endParaRPr lang="en-US" dirty="0"/>
          </a:p>
          <a:p>
            <a:pPr lvl="1"/>
            <a:r>
              <a:rPr lang="en-US" dirty="0"/>
              <a:t>Each full </a:t>
            </a:r>
            <a:r>
              <a:rPr lang="en-US" dirty="0">
                <a:solidFill>
                  <a:srgbClr val="0000FF"/>
                </a:solidFill>
              </a:rPr>
              <a:t>garbage can will stay full, until it is cleaned </a:t>
            </a:r>
            <a:r>
              <a:rPr lang="en-US" dirty="0"/>
              <a:t>by a garbage truck.</a:t>
            </a:r>
          </a:p>
          <a:p>
            <a:pPr marL="457200" lvl="1" indent="0">
              <a:buNone/>
            </a:pPr>
            <a:r>
              <a:rPr lang="en-US" sz="1900" b="1" dirty="0" err="1">
                <a:solidFill>
                  <a:srgbClr val="009900"/>
                </a:solidFill>
                <a:latin typeface="Consolas" panose="020B0609020204030204" pitchFamily="49" charset="0"/>
              </a:rPr>
              <a:t>asm</a:t>
            </a:r>
            <a:r>
              <a:rPr lang="en-US" sz="1900" b="1" dirty="0">
                <a:latin typeface="Consolas" panose="020B0609020204030204" pitchFamily="49" charset="0"/>
              </a:rPr>
              <a:t> </a:t>
            </a:r>
            <a:r>
              <a:rPr lang="en-US" sz="1900" b="1" dirty="0">
                <a:solidFill>
                  <a:srgbClr val="7F0055"/>
                </a:solidFill>
                <a:latin typeface="Consolas" panose="020B0609020204030204" pitchFamily="49" charset="0"/>
              </a:rPr>
              <a:t>G</a:t>
            </a:r>
            <a:r>
              <a:rPr lang="en-US" sz="1900" b="1" dirty="0">
                <a:latin typeface="Consolas" panose="020B0609020204030204" pitchFamily="49" charset="0"/>
              </a:rPr>
              <a:t> (</a:t>
            </a:r>
            <a:r>
              <a:rPr lang="en-US" sz="1900" b="1" dirty="0" err="1">
                <a:latin typeface="Consolas" panose="020B0609020204030204" pitchFamily="49" charset="0"/>
              </a:rPr>
              <a:t>garbageCansNorth</a:t>
            </a:r>
            <a:r>
              <a:rPr lang="en-US" sz="1900" b="1" dirty="0">
                <a:latin typeface="Consolas" panose="020B0609020204030204" pitchFamily="49" charset="0"/>
              </a:rPr>
              <a:t>[</a:t>
            </a:r>
            <a:r>
              <a:rPr lang="en-US" sz="1900" b="1" dirty="0">
                <a:solidFill>
                  <a:srgbClr val="7D7D7D"/>
                </a:solidFill>
                <a:latin typeface="Consolas" panose="020B0609020204030204" pitchFamily="49" charset="0"/>
              </a:rPr>
              <a:t>0</a:t>
            </a:r>
            <a:r>
              <a:rPr lang="en-US" sz="1900" b="1" dirty="0">
                <a:latin typeface="Consolas" panose="020B0609020204030204" pitchFamily="49" charset="0"/>
              </a:rPr>
              <a:t>] &amp; (</a:t>
            </a:r>
            <a:r>
              <a:rPr lang="en-US" sz="1900" b="1" dirty="0" err="1">
                <a:latin typeface="Consolas" panose="020B0609020204030204" pitchFamily="49" charset="0"/>
              </a:rPr>
              <a:t>garbageTruckNorth_location</a:t>
            </a:r>
            <a:r>
              <a:rPr lang="en-US" sz="1900" b="1" dirty="0">
                <a:latin typeface="Consolas" panose="020B0609020204030204" pitchFamily="49" charset="0"/>
              </a:rPr>
              <a:t> 		!= </a:t>
            </a:r>
            <a:r>
              <a:rPr lang="en-US" sz="1900" b="1" dirty="0">
                <a:solidFill>
                  <a:srgbClr val="7D7D7D"/>
                </a:solidFill>
                <a:latin typeface="Consolas" panose="020B0609020204030204" pitchFamily="49" charset="0"/>
              </a:rPr>
              <a:t>0</a:t>
            </a:r>
            <a:r>
              <a:rPr lang="en-US" sz="1900" b="1" dirty="0">
                <a:latin typeface="Consolas" panose="020B0609020204030204" pitchFamily="49" charset="0"/>
              </a:rPr>
              <a:t> | !</a:t>
            </a:r>
            <a:r>
              <a:rPr lang="en-US" sz="1900" b="1" dirty="0" err="1">
                <a:latin typeface="Consolas" panose="020B0609020204030204" pitchFamily="49" charset="0"/>
              </a:rPr>
              <a:t>isCleaningN</a:t>
            </a:r>
            <a:r>
              <a:rPr lang="en-US" sz="1900" b="1" dirty="0">
                <a:latin typeface="Consolas" panose="020B0609020204030204" pitchFamily="49" charset="0"/>
              </a:rPr>
              <a:t>)) -&gt; </a:t>
            </a:r>
            <a:r>
              <a:rPr lang="en-US" sz="1900" b="1" dirty="0">
                <a:solidFill>
                  <a:srgbClr val="7F0055"/>
                </a:solidFill>
                <a:latin typeface="Consolas" panose="020B0609020204030204" pitchFamily="49" charset="0"/>
              </a:rPr>
              <a:t>next</a:t>
            </a:r>
            <a:r>
              <a:rPr lang="en-US" sz="1900" b="1" dirty="0">
                <a:latin typeface="Consolas" panose="020B0609020204030204" pitchFamily="49" charset="0"/>
              </a:rPr>
              <a:t>(</a:t>
            </a:r>
            <a:r>
              <a:rPr lang="en-US" sz="1900" b="1" dirty="0" err="1">
                <a:latin typeface="Consolas" panose="020B0609020204030204" pitchFamily="49" charset="0"/>
              </a:rPr>
              <a:t>garbageCansNorth</a:t>
            </a:r>
            <a:r>
              <a:rPr lang="en-US" sz="1900" b="1" dirty="0">
                <a:latin typeface="Consolas" panose="020B0609020204030204" pitchFamily="49" charset="0"/>
              </a:rPr>
              <a:t>[</a:t>
            </a:r>
            <a:r>
              <a:rPr lang="en-US" sz="1900" b="1" dirty="0">
                <a:solidFill>
                  <a:srgbClr val="7D7D7D"/>
                </a:solidFill>
                <a:latin typeface="Consolas" panose="020B0609020204030204" pitchFamily="49" charset="0"/>
              </a:rPr>
              <a:t>0</a:t>
            </a:r>
            <a:r>
              <a:rPr lang="en-US" sz="1900" b="1" dirty="0">
                <a:latin typeface="Consolas" panose="020B0609020204030204" pitchFamily="49" charset="0"/>
              </a:rPr>
              <a:t>]);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32777884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3"/>
          <p:cNvSpPr txBox="1">
            <a:spLocks noGrp="1"/>
          </p:cNvSpPr>
          <p:nvPr>
            <p:ph type="title"/>
          </p:nvPr>
        </p:nvSpPr>
        <p:spPr>
          <a:xfrm>
            <a:off x="1259632" y="274638"/>
            <a:ext cx="7416825" cy="706091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Spectra System Entities</a:t>
            </a:r>
            <a:endParaRPr dirty="0"/>
          </a:p>
        </p:txBody>
      </p:sp>
      <p:sp>
        <p:nvSpPr>
          <p:cNvPr id="65" name="Content Placeholder 4"/>
          <p:cNvSpPr txBox="1">
            <a:spLocks noGrp="1"/>
          </p:cNvSpPr>
          <p:nvPr>
            <p:ph type="body" idx="1"/>
          </p:nvPr>
        </p:nvSpPr>
        <p:spPr>
          <a:xfrm>
            <a:off x="457202" y="1173790"/>
            <a:ext cx="8219255" cy="5328594"/>
          </a:xfrm>
          <a:prstGeom prst="rect">
            <a:avLst/>
          </a:prstGeom>
        </p:spPr>
        <p:txBody>
          <a:bodyPr/>
          <a:lstStyle/>
          <a:p>
            <a:r>
              <a:rPr sz="2800" dirty="0">
                <a:solidFill>
                  <a:schemeClr val="accent1"/>
                </a:solidFill>
              </a:rPr>
              <a:t>System</a:t>
            </a:r>
            <a:r>
              <a:rPr sz="2800" dirty="0">
                <a:solidFill>
                  <a:schemeClr val="accent2"/>
                </a:solidFill>
              </a:rPr>
              <a:t> </a:t>
            </a:r>
            <a:r>
              <a:rPr sz="2800" dirty="0"/>
              <a:t>controlled entities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rPr lang="en-US" sz="2500" dirty="0"/>
              <a:t>Control of each truck’s location and cleaning mode:</a:t>
            </a:r>
            <a:endParaRPr lang="he-IL" sz="2500" dirty="0"/>
          </a:p>
          <a:p>
            <a:pPr marL="1131569" lvl="2" indent="-285750">
              <a:spcBef>
                <a:spcPts val="400"/>
              </a:spcBef>
              <a:defRPr sz="2000"/>
            </a:pPr>
            <a:r>
              <a:rPr dirty="0" err="1"/>
              <a:t>GarbageTruckNorthLocation</a:t>
            </a:r>
            <a:r>
              <a:rPr dirty="0"/>
              <a:t> </a:t>
            </a:r>
            <a:r>
              <a:rPr lang="en-US" dirty="0">
                <a:solidFill>
                  <a:schemeClr val="accent1"/>
                </a:solidFill>
              </a:rPr>
              <a:t>int</a:t>
            </a:r>
            <a:r>
              <a:rPr dirty="0"/>
              <a:t>.</a:t>
            </a:r>
          </a:p>
          <a:p>
            <a:pPr marL="1131569" lvl="2" indent="-285750">
              <a:spcBef>
                <a:spcPts val="400"/>
              </a:spcBef>
              <a:defRPr sz="2000"/>
            </a:pPr>
            <a:r>
              <a:rPr dirty="0" err="1"/>
              <a:t>IsCleaningN</a:t>
            </a:r>
            <a:r>
              <a:rPr dirty="0"/>
              <a:t> </a:t>
            </a:r>
            <a:r>
              <a:rPr dirty="0" err="1">
                <a:solidFill>
                  <a:schemeClr val="accent1"/>
                </a:solidFill>
              </a:rPr>
              <a:t>boolean</a:t>
            </a:r>
            <a:r>
              <a:rPr dirty="0"/>
              <a:t>.</a:t>
            </a:r>
          </a:p>
          <a:p>
            <a:pPr marL="1131569" lvl="2" indent="-285750">
              <a:spcBef>
                <a:spcPts val="400"/>
              </a:spcBef>
              <a:defRPr sz="2000"/>
            </a:pPr>
            <a:r>
              <a:rPr dirty="0" err="1"/>
              <a:t>GarbageTruckSouthLocation</a:t>
            </a:r>
            <a:r>
              <a:rPr dirty="0"/>
              <a:t> </a:t>
            </a:r>
            <a:r>
              <a:rPr lang="en-US" dirty="0">
                <a:solidFill>
                  <a:schemeClr val="accent1"/>
                </a:solidFill>
              </a:rPr>
              <a:t>int</a:t>
            </a:r>
            <a:r>
              <a:rPr dirty="0"/>
              <a:t>.</a:t>
            </a:r>
          </a:p>
          <a:p>
            <a:pPr marL="1131569" lvl="2" indent="-285750">
              <a:spcBef>
                <a:spcPts val="400"/>
              </a:spcBef>
              <a:defRPr sz="2000"/>
            </a:pPr>
            <a:r>
              <a:rPr dirty="0" err="1"/>
              <a:t>IsCleaningS</a:t>
            </a:r>
            <a:r>
              <a:rPr dirty="0"/>
              <a:t> </a:t>
            </a:r>
            <a:r>
              <a:rPr dirty="0" err="1">
                <a:solidFill>
                  <a:schemeClr val="accent1"/>
                </a:solidFill>
              </a:rPr>
              <a:t>boolean</a:t>
            </a:r>
            <a:r>
              <a:rPr dirty="0"/>
              <a:t>.</a:t>
            </a:r>
          </a:p>
          <a:p>
            <a:pPr marL="742950" lvl="1" indent="-285750">
              <a:spcBef>
                <a:spcPts val="400"/>
              </a:spcBef>
              <a:defRPr sz="2000"/>
            </a:pPr>
            <a:r>
              <a:rPr sz="2500" dirty="0"/>
              <a:t>Lights </a:t>
            </a:r>
            <a:r>
              <a:rPr lang="en-US" sz="2500" dirty="0" err="1">
                <a:solidFill>
                  <a:srgbClr val="FF0000"/>
                </a:solidFill>
              </a:rPr>
              <a:t>boolean</a:t>
            </a:r>
            <a:r>
              <a:rPr lang="en-US" sz="2500" dirty="0">
                <a:solidFill>
                  <a:schemeClr val="accent2"/>
                </a:solidFill>
              </a:rPr>
              <a:t> </a:t>
            </a:r>
            <a:r>
              <a:rPr sz="2500" dirty="0">
                <a:solidFill>
                  <a:schemeClr val="accent1"/>
                </a:solidFill>
              </a:rPr>
              <a:t>array</a:t>
            </a:r>
            <a:r>
              <a:rPr sz="2500" dirty="0"/>
              <a:t>.</a:t>
            </a:r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1BA0F6AE-4ABC-4C55-9D1C-134A24232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250" y="4203208"/>
            <a:ext cx="7975158" cy="2492237"/>
          </a:xfrm>
          <a:prstGeom prst="rect">
            <a:avLst/>
          </a:prstGeom>
        </p:spPr>
      </p:pic>
      <p:sp>
        <p:nvSpPr>
          <p:cNvPr id="5" name="מלבן 4">
            <a:extLst>
              <a:ext uri="{FF2B5EF4-FFF2-40B4-BE49-F238E27FC236}">
                <a16:creationId xmlns:a16="http://schemas.microsoft.com/office/drawing/2014/main" id="{35190BF5-0A0A-4299-BAA1-77C51750B1A3}"/>
              </a:ext>
            </a:extLst>
          </p:cNvPr>
          <p:cNvSpPr/>
          <p:nvPr/>
        </p:nvSpPr>
        <p:spPr>
          <a:xfrm>
            <a:off x="1060849" y="4890052"/>
            <a:ext cx="1054198" cy="508884"/>
          </a:xfrm>
          <a:prstGeom prst="rect">
            <a:avLst/>
          </a:prstGeom>
          <a:noFill/>
          <a:ln w="381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D45B0622-8745-4CC5-902C-8B2DA6E370E4}"/>
              </a:ext>
            </a:extLst>
          </p:cNvPr>
          <p:cNvSpPr/>
          <p:nvPr/>
        </p:nvSpPr>
        <p:spPr>
          <a:xfrm>
            <a:off x="4894703" y="5527481"/>
            <a:ext cx="1054198" cy="508884"/>
          </a:xfrm>
          <a:prstGeom prst="rect">
            <a:avLst/>
          </a:prstGeom>
          <a:noFill/>
          <a:ln w="381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3E0F2F43-D4F3-4F40-9950-A927893A6985}"/>
              </a:ext>
            </a:extLst>
          </p:cNvPr>
          <p:cNvSpPr/>
          <p:nvPr/>
        </p:nvSpPr>
        <p:spPr>
          <a:xfrm>
            <a:off x="2385391" y="4381168"/>
            <a:ext cx="373712" cy="508884"/>
          </a:xfrm>
          <a:prstGeom prst="rect">
            <a:avLst/>
          </a:prstGeom>
          <a:noFill/>
          <a:ln w="381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85CA5BFF-2626-4450-9F84-36DD304C1E90}"/>
              </a:ext>
            </a:extLst>
          </p:cNvPr>
          <p:cNvSpPr/>
          <p:nvPr/>
        </p:nvSpPr>
        <p:spPr>
          <a:xfrm>
            <a:off x="2385391" y="5684210"/>
            <a:ext cx="373712" cy="508884"/>
          </a:xfrm>
          <a:prstGeom prst="rect">
            <a:avLst/>
          </a:prstGeom>
          <a:noFill/>
          <a:ln w="381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8C30C3E3-2837-4B27-9DB8-2DB43D81F798}"/>
              </a:ext>
            </a:extLst>
          </p:cNvPr>
          <p:cNvSpPr/>
          <p:nvPr/>
        </p:nvSpPr>
        <p:spPr>
          <a:xfrm>
            <a:off x="4378388" y="5710662"/>
            <a:ext cx="373712" cy="508884"/>
          </a:xfrm>
          <a:prstGeom prst="rect">
            <a:avLst/>
          </a:prstGeom>
          <a:noFill/>
          <a:ln w="381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מלבן 13">
            <a:extLst>
              <a:ext uri="{FF2B5EF4-FFF2-40B4-BE49-F238E27FC236}">
                <a16:creationId xmlns:a16="http://schemas.microsoft.com/office/drawing/2014/main" id="{90B3742A-3D72-4C49-9DB5-4FC5B04C65C5}"/>
              </a:ext>
            </a:extLst>
          </p:cNvPr>
          <p:cNvSpPr/>
          <p:nvPr/>
        </p:nvSpPr>
        <p:spPr>
          <a:xfrm>
            <a:off x="4378388" y="4381168"/>
            <a:ext cx="373712" cy="508884"/>
          </a:xfrm>
          <a:prstGeom prst="rect">
            <a:avLst/>
          </a:prstGeom>
          <a:noFill/>
          <a:ln w="381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מלבן 14">
            <a:extLst>
              <a:ext uri="{FF2B5EF4-FFF2-40B4-BE49-F238E27FC236}">
                <a16:creationId xmlns:a16="http://schemas.microsoft.com/office/drawing/2014/main" id="{A924A145-8098-4885-BC9A-5D945C9D9931}"/>
              </a:ext>
            </a:extLst>
          </p:cNvPr>
          <p:cNvSpPr/>
          <p:nvPr/>
        </p:nvSpPr>
        <p:spPr>
          <a:xfrm>
            <a:off x="6371385" y="4381168"/>
            <a:ext cx="373712" cy="508884"/>
          </a:xfrm>
          <a:prstGeom prst="rect">
            <a:avLst/>
          </a:prstGeom>
          <a:noFill/>
          <a:ln w="381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32B6CF51-A3BD-4B4F-B8BA-D6757BD70D5C}"/>
              </a:ext>
            </a:extLst>
          </p:cNvPr>
          <p:cNvSpPr/>
          <p:nvPr/>
        </p:nvSpPr>
        <p:spPr>
          <a:xfrm>
            <a:off x="6371385" y="5684210"/>
            <a:ext cx="373712" cy="508884"/>
          </a:xfrm>
          <a:prstGeom prst="rect">
            <a:avLst/>
          </a:prstGeom>
          <a:noFill/>
          <a:ln w="381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he-IL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08209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4" grpId="0" animBg="1"/>
      <p:bldP spid="15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3"/>
          <p:cNvSpPr txBox="1">
            <a:spLocks noGrp="1"/>
          </p:cNvSpPr>
          <p:nvPr>
            <p:ph type="title"/>
          </p:nvPr>
        </p:nvSpPr>
        <p:spPr>
          <a:xfrm>
            <a:off x="1259632" y="274638"/>
            <a:ext cx="7416825" cy="706091"/>
          </a:xfrm>
          <a:prstGeom prst="rect">
            <a:avLst/>
          </a:prstGeom>
        </p:spPr>
        <p:txBody>
          <a:bodyPr/>
          <a:lstStyle/>
          <a:p>
            <a:r>
              <a:rPr dirty="0"/>
              <a:t>Spectra </a:t>
            </a:r>
            <a:r>
              <a:rPr lang="he-IL" dirty="0"/>
              <a:t>– </a:t>
            </a:r>
            <a:r>
              <a:rPr lang="en-US" dirty="0"/>
              <a:t> Main Guarantees </a:t>
            </a:r>
            <a:endParaRPr dirty="0"/>
          </a:p>
        </p:txBody>
      </p:sp>
      <p:sp>
        <p:nvSpPr>
          <p:cNvPr id="65" name="Content Placeholder 4"/>
          <p:cNvSpPr txBox="1">
            <a:spLocks noGrp="1"/>
          </p:cNvSpPr>
          <p:nvPr>
            <p:ph type="body" idx="1"/>
          </p:nvPr>
        </p:nvSpPr>
        <p:spPr>
          <a:xfrm>
            <a:off x="313432" y="1193129"/>
            <a:ext cx="8563439" cy="566487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Initial Guarantees: </a:t>
            </a:r>
            <a:r>
              <a:rPr lang="en-US" dirty="0">
                <a:solidFill>
                  <a:schemeClr val="tx1"/>
                </a:solidFill>
              </a:rPr>
              <a:t>Trucks start out not cleaning &amp; at parking.</a:t>
            </a:r>
          </a:p>
          <a:p>
            <a:r>
              <a:rPr lang="en-US" dirty="0">
                <a:solidFill>
                  <a:srgbClr val="FF0000"/>
                </a:solidFill>
              </a:rPr>
              <a:t>Garbage Truck Logic: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Trucks won’t run over pedestrians </a:t>
            </a:r>
            <a:r>
              <a:rPr lang="en-US" dirty="0"/>
              <a:t>on the crosswalk.</a:t>
            </a:r>
          </a:p>
          <a:p>
            <a:pPr lvl="1"/>
            <a:r>
              <a:rPr lang="en-US" dirty="0"/>
              <a:t>Eventually always, </a:t>
            </a:r>
            <a:r>
              <a:rPr lang="en-US" dirty="0">
                <a:solidFill>
                  <a:srgbClr val="FF0000"/>
                </a:solidFill>
              </a:rPr>
              <a:t>the truck will come clean all full cans.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predicate</a:t>
            </a:r>
            <a:r>
              <a:rPr lang="en-US" sz="1800" b="1" dirty="0"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latin typeface="Consolas" panose="020B0609020204030204" pitchFamily="49" charset="0"/>
              </a:rPr>
              <a:t>isCleaningGarbageNorth</a:t>
            </a:r>
            <a:r>
              <a:rPr lang="en-US" sz="1800" b="1" dirty="0"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Int</a:t>
            </a:r>
            <a:r>
              <a:rPr lang="en-US" sz="1800" b="1" dirty="0">
                <a:latin typeface="Consolas" panose="020B0609020204030204" pitchFamily="49" charset="0"/>
              </a:rPr>
              <a:t>(</a:t>
            </a:r>
            <a:r>
              <a:rPr lang="en-US" sz="1800" b="1" dirty="0">
                <a:solidFill>
                  <a:srgbClr val="7D7D7D"/>
                </a:solidFill>
                <a:latin typeface="Consolas" panose="020B0609020204030204" pitchFamily="49" charset="0"/>
              </a:rPr>
              <a:t>0</a:t>
            </a:r>
            <a:r>
              <a:rPr lang="en-US" sz="1800" b="1" dirty="0">
                <a:latin typeface="Consolas" panose="020B0609020204030204" pitchFamily="49" charset="0"/>
              </a:rPr>
              <a:t>..(</a:t>
            </a:r>
            <a:r>
              <a:rPr lang="en-US" sz="1800" b="1" dirty="0">
                <a:solidFill>
                  <a:srgbClr val="7D7D7D"/>
                </a:solidFill>
                <a:latin typeface="Consolas" panose="020B0609020204030204" pitchFamily="49" charset="0"/>
              </a:rPr>
              <a:t>3</a:t>
            </a:r>
            <a:r>
              <a:rPr lang="en-US" sz="1800" b="1" dirty="0">
                <a:latin typeface="Consolas" panose="020B0609020204030204" pitchFamily="49" charset="0"/>
              </a:rPr>
              <a:t>)) </a:t>
            </a:r>
            <a:r>
              <a:rPr lang="en-US" sz="1800" b="1" dirty="0" err="1">
                <a:latin typeface="Consolas" panose="020B0609020204030204" pitchFamily="49" charset="0"/>
              </a:rPr>
              <a:t>i</a:t>
            </a:r>
            <a:r>
              <a:rPr lang="en-US" sz="1800" b="1" dirty="0">
                <a:latin typeface="Consolas" panose="020B0609020204030204" pitchFamily="49" charset="0"/>
              </a:rPr>
              <a:t>):</a:t>
            </a:r>
          </a:p>
          <a:p>
            <a:pPr marL="0" indent="0">
              <a:buNone/>
            </a:pPr>
            <a:r>
              <a:rPr lang="en-US" sz="1800" dirty="0">
                <a:latin typeface="Consolas" panose="020B0609020204030204" pitchFamily="49" charset="0"/>
              </a:rPr>
              <a:t>	(</a:t>
            </a:r>
            <a:r>
              <a:rPr lang="en-US" sz="1800" dirty="0" err="1">
                <a:latin typeface="Consolas" panose="020B0609020204030204" pitchFamily="49" charset="0"/>
              </a:rPr>
              <a:t>garbageCansNorth</a:t>
            </a:r>
            <a:r>
              <a:rPr lang="en-US" sz="1800" dirty="0">
                <a:latin typeface="Consolas" panose="020B0609020204030204" pitchFamily="49" charset="0"/>
              </a:rPr>
              <a:t>[</a:t>
            </a:r>
            <a:r>
              <a:rPr lang="en-US" sz="1800" dirty="0" err="1">
                <a:latin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</a:rPr>
              <a:t>] &amp; (</a:t>
            </a:r>
            <a:r>
              <a:rPr lang="en-US" sz="1800" dirty="0" err="1">
                <a:latin typeface="Consolas" panose="020B0609020204030204" pitchFamily="49" charset="0"/>
              </a:rPr>
              <a:t>garbageTruckNorth_location</a:t>
            </a:r>
            <a:r>
              <a:rPr lang="en-US" sz="1800" dirty="0">
                <a:latin typeface="Consolas" panose="020B0609020204030204" pitchFamily="49" charset="0"/>
              </a:rPr>
              <a:t> = </a:t>
            </a:r>
            <a:r>
              <a:rPr lang="en-US" sz="1800" dirty="0" err="1">
                <a:latin typeface="Consolas" panose="020B0609020204030204" pitchFamily="49" charset="0"/>
              </a:rPr>
              <a:t>i</a:t>
            </a:r>
            <a:r>
              <a:rPr lang="en-US" sz="1800" dirty="0">
                <a:latin typeface="Consolas" panose="020B0609020204030204" pitchFamily="49" charset="0"/>
              </a:rPr>
              <a:t>) &amp; 	</a:t>
            </a:r>
            <a:r>
              <a:rPr lang="en-US" sz="1800" dirty="0" err="1">
                <a:latin typeface="Consolas" panose="020B0609020204030204" pitchFamily="49" charset="0"/>
              </a:rPr>
              <a:t>isCleaningN</a:t>
            </a:r>
            <a:r>
              <a:rPr lang="en-US" sz="1800" dirty="0">
                <a:latin typeface="Consolas" panose="020B0609020204030204" pitchFamily="49" charset="0"/>
              </a:rPr>
              <a:t>);</a:t>
            </a:r>
            <a:endParaRPr lang="en-US" sz="4400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If a </a:t>
            </a:r>
            <a:r>
              <a:rPr lang="en-US" dirty="0">
                <a:solidFill>
                  <a:srgbClr val="FF0000"/>
                </a:solidFill>
              </a:rPr>
              <a:t>truck is in front of</a:t>
            </a:r>
            <a:r>
              <a:rPr lang="en-US" dirty="0"/>
              <a:t> a </a:t>
            </a:r>
            <a:r>
              <a:rPr lang="en-US" dirty="0">
                <a:solidFill>
                  <a:srgbClr val="FF0000"/>
                </a:solidFill>
              </a:rPr>
              <a:t>full can</a:t>
            </a:r>
            <a:r>
              <a:rPr lang="en-US" dirty="0"/>
              <a:t>, it </a:t>
            </a:r>
            <a:r>
              <a:rPr lang="en-US" dirty="0">
                <a:solidFill>
                  <a:srgbClr val="FF0000"/>
                </a:solidFill>
              </a:rPr>
              <a:t>will clean it </a:t>
            </a:r>
            <a:r>
              <a:rPr lang="en-US" dirty="0"/>
              <a:t>next turn.</a:t>
            </a:r>
            <a:endParaRPr lang="en-US" sz="2000" dirty="0"/>
          </a:p>
          <a:p>
            <a:pPr lvl="1"/>
            <a:r>
              <a:rPr lang="en-US" dirty="0"/>
              <a:t>Garbage trucks on the street, can only </a:t>
            </a:r>
            <a:r>
              <a:rPr lang="en-US" dirty="0">
                <a:solidFill>
                  <a:srgbClr val="FF0000"/>
                </a:solidFill>
              </a:rPr>
              <a:t>move one step forward, or stay in place.</a:t>
            </a:r>
            <a:endParaRPr lang="en-US" sz="2000" dirty="0">
              <a:solidFill>
                <a:srgbClr val="FF0000"/>
              </a:solidFill>
            </a:endParaRPr>
          </a:p>
          <a:p>
            <a:pPr lvl="1"/>
            <a:r>
              <a:rPr lang="en-US" dirty="0"/>
              <a:t>Garbage trucks that are not in the street, </a:t>
            </a:r>
            <a:r>
              <a:rPr lang="en-US" dirty="0">
                <a:solidFill>
                  <a:srgbClr val="FF0000"/>
                </a:solidFill>
              </a:rPr>
              <a:t>can only appear at the start of the road.</a:t>
            </a: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2914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3"/>
          <p:cNvSpPr txBox="1">
            <a:spLocks noGrp="1"/>
          </p:cNvSpPr>
          <p:nvPr>
            <p:ph type="title"/>
          </p:nvPr>
        </p:nvSpPr>
        <p:spPr>
          <a:xfrm>
            <a:off x="1259632" y="274638"/>
            <a:ext cx="7416825" cy="706091"/>
          </a:xfrm>
          <a:prstGeom prst="rect">
            <a:avLst/>
          </a:prstGeom>
        </p:spPr>
        <p:txBody>
          <a:bodyPr/>
          <a:lstStyle/>
          <a:p>
            <a:r>
              <a:rPr dirty="0"/>
              <a:t>Spectra </a:t>
            </a:r>
            <a:r>
              <a:rPr lang="he-IL" dirty="0"/>
              <a:t>– </a:t>
            </a:r>
            <a:r>
              <a:rPr lang="en-US" dirty="0"/>
              <a:t> Main Guarantees </a:t>
            </a:r>
            <a:endParaRPr dirty="0"/>
          </a:p>
        </p:txBody>
      </p:sp>
      <p:sp>
        <p:nvSpPr>
          <p:cNvPr id="65" name="Content Placeholder 4"/>
          <p:cNvSpPr txBox="1">
            <a:spLocks noGrp="1"/>
          </p:cNvSpPr>
          <p:nvPr>
            <p:ph type="body" idx="1"/>
          </p:nvPr>
        </p:nvSpPr>
        <p:spPr>
          <a:xfrm>
            <a:off x="313432" y="1193129"/>
            <a:ext cx="8563439" cy="56648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North Garbage Truck Movement Logic:</a:t>
            </a:r>
          </a:p>
          <a:p>
            <a:r>
              <a:rPr lang="en-US" dirty="0">
                <a:solidFill>
                  <a:schemeClr val="tx1"/>
                </a:solidFill>
              </a:rPr>
              <a:t>We used </a:t>
            </a:r>
            <a:r>
              <a:rPr lang="en-US" dirty="0">
                <a:solidFill>
                  <a:srgbClr val="FF0000"/>
                </a:solidFill>
              </a:rPr>
              <a:t>weights</a:t>
            </a:r>
            <a:r>
              <a:rPr lang="en-US" dirty="0">
                <a:solidFill>
                  <a:schemeClr val="tx1"/>
                </a:solidFill>
              </a:rPr>
              <a:t> to </a:t>
            </a:r>
            <a:r>
              <a:rPr lang="en-US" dirty="0">
                <a:solidFill>
                  <a:srgbClr val="FF0000"/>
                </a:solidFill>
              </a:rPr>
              <a:t>induce the north truck to go clean</a:t>
            </a:r>
            <a:r>
              <a:rPr lang="en-US" dirty="0">
                <a:solidFill>
                  <a:schemeClr val="tx1"/>
                </a:solidFill>
              </a:rPr>
              <a:t>, when cans are full: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7F0055"/>
                </a:solidFill>
                <a:latin typeface="Consolas" panose="020B0609020204030204" pitchFamily="49" charset="0"/>
              </a:rPr>
              <a:t>define</a:t>
            </a:r>
            <a:r>
              <a:rPr lang="en-US" sz="2000" b="1" dirty="0">
                <a:latin typeface="Consolas" panose="020B0609020204030204" pitchFamily="49" charset="0"/>
              </a:rPr>
              <a:t> </a:t>
            </a:r>
            <a:r>
              <a:rPr lang="en-US" sz="2000" b="1" dirty="0" err="1">
                <a:latin typeface="Consolas" panose="020B0609020204030204" pitchFamily="49" charset="0"/>
              </a:rPr>
              <a:t>at_least_one_can_full_north</a:t>
            </a:r>
            <a:r>
              <a:rPr lang="en-US" sz="2000" b="1" dirty="0">
                <a:latin typeface="Consolas" panose="020B0609020204030204" pitchFamily="49" charset="0"/>
              </a:rPr>
              <a:t> := </a:t>
            </a:r>
          </a:p>
          <a:p>
            <a:pPr marL="457200" lvl="1" indent="0">
              <a:buNone/>
            </a:pPr>
            <a:r>
              <a:rPr lang="en-US" sz="2000" dirty="0" err="1">
                <a:latin typeface="Consolas" panose="020B0609020204030204" pitchFamily="49" charset="0"/>
              </a:rPr>
              <a:t>garbageCansNorth</a:t>
            </a: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7D7D7D"/>
                </a:solidFill>
                <a:latin typeface="Consolas" panose="020B0609020204030204" pitchFamily="49" charset="0"/>
              </a:rPr>
              <a:t>0</a:t>
            </a:r>
            <a:r>
              <a:rPr lang="en-US" sz="2000" dirty="0">
                <a:latin typeface="Consolas" panose="020B0609020204030204" pitchFamily="49" charset="0"/>
              </a:rPr>
              <a:t>] | </a:t>
            </a:r>
            <a:r>
              <a:rPr lang="en-US" sz="2000" dirty="0" err="1">
                <a:latin typeface="Consolas" panose="020B0609020204030204" pitchFamily="49" charset="0"/>
              </a:rPr>
              <a:t>garbageCansNorth</a:t>
            </a: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7D7D7D"/>
                </a:solidFill>
                <a:latin typeface="Consolas" panose="020B0609020204030204" pitchFamily="49" charset="0"/>
              </a:rPr>
              <a:t>1</a:t>
            </a:r>
            <a:r>
              <a:rPr lang="en-US" sz="2000" dirty="0">
                <a:latin typeface="Consolas" panose="020B0609020204030204" pitchFamily="49" charset="0"/>
              </a:rPr>
              <a:t>] | </a:t>
            </a:r>
            <a:r>
              <a:rPr lang="en-US" sz="2000" dirty="0" err="1">
                <a:latin typeface="Consolas" panose="020B0609020204030204" pitchFamily="49" charset="0"/>
              </a:rPr>
              <a:t>garbageCansNorth</a:t>
            </a: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7D7D7D"/>
                </a:solidFill>
                <a:latin typeface="Consolas" panose="020B0609020204030204" pitchFamily="49" charset="0"/>
              </a:rPr>
              <a:t>2</a:t>
            </a:r>
            <a:r>
              <a:rPr lang="en-US" sz="2000" dirty="0">
                <a:latin typeface="Consolas" panose="020B0609020204030204" pitchFamily="49" charset="0"/>
              </a:rPr>
              <a:t>] | </a:t>
            </a:r>
            <a:r>
              <a:rPr lang="en-US" sz="2000" dirty="0" err="1">
                <a:latin typeface="Consolas" panose="020B0609020204030204" pitchFamily="49" charset="0"/>
              </a:rPr>
              <a:t>garbageCansNorth</a:t>
            </a:r>
            <a:r>
              <a:rPr lang="en-US" sz="2000" dirty="0">
                <a:latin typeface="Consolas" panose="020B0609020204030204" pitchFamily="49" charset="0"/>
              </a:rPr>
              <a:t>[</a:t>
            </a:r>
            <a:r>
              <a:rPr lang="en-US" sz="2000" dirty="0">
                <a:solidFill>
                  <a:srgbClr val="7D7D7D"/>
                </a:solidFill>
                <a:latin typeface="Consolas" panose="020B0609020204030204" pitchFamily="49" charset="0"/>
              </a:rPr>
              <a:t>3</a:t>
            </a:r>
            <a:r>
              <a:rPr lang="en-US" sz="2000" dirty="0">
                <a:latin typeface="Consolas" panose="020B0609020204030204" pitchFamily="49" charset="0"/>
              </a:rPr>
              <a:t>];</a:t>
            </a:r>
            <a:endParaRPr lang="he-IL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FF1493"/>
                </a:solidFill>
                <a:latin typeface="Consolas" panose="020B0609020204030204" pitchFamily="49" charset="0"/>
              </a:rPr>
              <a:t>weight</a:t>
            </a:r>
            <a:r>
              <a:rPr lang="en-US" b="1" dirty="0">
                <a:latin typeface="Consolas" panose="020B0609020204030204" pitchFamily="49" charset="0"/>
              </a:rPr>
              <a:t> -</a:t>
            </a:r>
            <a:r>
              <a:rPr lang="en-US" b="1" dirty="0">
                <a:solidFill>
                  <a:srgbClr val="7D7D7D"/>
                </a:solidFill>
                <a:latin typeface="Consolas" panose="020B0609020204030204" pitchFamily="49" charset="0"/>
              </a:rPr>
              <a:t>1</a:t>
            </a:r>
          </a:p>
          <a:p>
            <a:pPr marL="457200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at_least_one_can_full_north</a:t>
            </a:r>
            <a:r>
              <a:rPr lang="en-US" dirty="0">
                <a:latin typeface="Consolas" panose="020B0609020204030204" pitchFamily="49" charset="0"/>
              </a:rPr>
              <a:t> &amp; </a:t>
            </a:r>
            <a:r>
              <a:rPr lang="en-US" dirty="0" err="1">
                <a:latin typeface="Consolas" panose="020B0609020204030204" pitchFamily="49" charset="0"/>
              </a:rPr>
              <a:t>garbageTruckNorth_location</a:t>
            </a:r>
            <a:r>
              <a:rPr lang="en-US" dirty="0">
                <a:latin typeface="Consolas" panose="020B0609020204030204" pitchFamily="49" charset="0"/>
              </a:rPr>
              <a:t> = N;</a:t>
            </a:r>
            <a:endParaRPr lang="he-IL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FF1493"/>
                </a:solidFill>
                <a:latin typeface="Consolas" panose="020B0609020204030204" pitchFamily="49" charset="0"/>
              </a:rPr>
              <a:t>weight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D7D7D"/>
                </a:solidFill>
                <a:latin typeface="Consolas" panose="020B0609020204030204" pitchFamily="49" charset="0"/>
              </a:rPr>
              <a:t>1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!(</a:t>
            </a:r>
            <a:r>
              <a:rPr lang="en-US" dirty="0" err="1">
                <a:latin typeface="Consolas" panose="020B0609020204030204" pitchFamily="49" charset="0"/>
              </a:rPr>
              <a:t>garbageTruckNorth_location</a:t>
            </a:r>
            <a:r>
              <a:rPr lang="en-US" dirty="0">
                <a:latin typeface="Consolas" panose="020B0609020204030204" pitchFamily="49" charset="0"/>
              </a:rPr>
              <a:t> = N) &amp; </a:t>
            </a:r>
            <a:r>
              <a:rPr lang="en-US" dirty="0" err="1">
                <a:latin typeface="Consolas" panose="020B0609020204030204" pitchFamily="49" charset="0"/>
              </a:rPr>
              <a:t>at_least_one_can_full_north</a:t>
            </a:r>
            <a:r>
              <a:rPr lang="en-US" dirty="0"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18123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3"/>
          <p:cNvSpPr txBox="1">
            <a:spLocks noGrp="1"/>
          </p:cNvSpPr>
          <p:nvPr>
            <p:ph type="title"/>
          </p:nvPr>
        </p:nvSpPr>
        <p:spPr>
          <a:xfrm>
            <a:off x="1259632" y="274638"/>
            <a:ext cx="7416825" cy="706091"/>
          </a:xfrm>
          <a:prstGeom prst="rect">
            <a:avLst/>
          </a:prstGeom>
        </p:spPr>
        <p:txBody>
          <a:bodyPr/>
          <a:lstStyle/>
          <a:p>
            <a:r>
              <a:rPr dirty="0"/>
              <a:t>Spectra </a:t>
            </a:r>
            <a:r>
              <a:rPr lang="he-IL" dirty="0"/>
              <a:t>– </a:t>
            </a:r>
            <a:r>
              <a:rPr lang="en-US" dirty="0"/>
              <a:t> Main Guarantees </a:t>
            </a:r>
            <a:endParaRPr dirty="0"/>
          </a:p>
        </p:txBody>
      </p:sp>
      <p:sp>
        <p:nvSpPr>
          <p:cNvPr id="65" name="Content Placeholder 4"/>
          <p:cNvSpPr txBox="1">
            <a:spLocks noGrp="1"/>
          </p:cNvSpPr>
          <p:nvPr>
            <p:ph type="body" idx="1"/>
          </p:nvPr>
        </p:nvSpPr>
        <p:spPr>
          <a:xfrm>
            <a:off x="313432" y="1193129"/>
            <a:ext cx="8563439" cy="566487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South Garbage Truck Movement Logic:</a:t>
            </a:r>
          </a:p>
          <a:p>
            <a:r>
              <a:rPr lang="en-US" dirty="0">
                <a:solidFill>
                  <a:schemeClr val="tx1"/>
                </a:solidFill>
              </a:rPr>
              <a:t>We used </a:t>
            </a:r>
            <a:r>
              <a:rPr lang="en-US" dirty="0">
                <a:solidFill>
                  <a:srgbClr val="FF0000"/>
                </a:solidFill>
              </a:rPr>
              <a:t>triggers and G to enforce the south truck to wait </a:t>
            </a:r>
            <a:r>
              <a:rPr lang="en-US" dirty="0">
                <a:solidFill>
                  <a:schemeClr val="tx1"/>
                </a:solidFill>
              </a:rPr>
              <a:t>at parking if no can is full, </a:t>
            </a:r>
            <a:r>
              <a:rPr lang="en-US" dirty="0">
                <a:solidFill>
                  <a:srgbClr val="FF0000"/>
                </a:solidFill>
              </a:rPr>
              <a:t>and to leave </a:t>
            </a:r>
            <a:r>
              <a:rPr lang="en-US" dirty="0">
                <a:solidFill>
                  <a:schemeClr val="tx1"/>
                </a:solidFill>
              </a:rPr>
              <a:t>if at least one is full</a:t>
            </a:r>
            <a:r>
              <a:rPr lang="en-US" dirty="0">
                <a:solidFill>
                  <a:srgbClr val="3F7F5F"/>
                </a:solidFill>
                <a:latin typeface="Consolas" panose="020B0609020204030204" pitchFamily="49" charset="0"/>
              </a:rPr>
              <a:t>. </a:t>
            </a:r>
          </a:p>
          <a:p>
            <a:endParaRPr lang="en-US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9999"/>
                </a:solidFill>
                <a:latin typeface="Consolas" panose="020B0609020204030204" pitchFamily="49" charset="0"/>
              </a:rPr>
              <a:t>gar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G</a:t>
            </a:r>
            <a:r>
              <a:rPr lang="en-US" b="1" dirty="0">
                <a:latin typeface="Consolas" panose="020B0609020204030204" pitchFamily="49" charset="0"/>
              </a:rPr>
              <a:t> (</a:t>
            </a:r>
            <a:r>
              <a:rPr lang="en-US" b="1" dirty="0" err="1">
                <a:latin typeface="Consolas" panose="020B0609020204030204" pitchFamily="49" charset="0"/>
              </a:rPr>
              <a:t>all_cans_empty_south</a:t>
            </a:r>
            <a:r>
              <a:rPr lang="en-US" b="1" dirty="0">
                <a:latin typeface="Consolas" panose="020B0609020204030204" pitchFamily="49" charset="0"/>
              </a:rPr>
              <a:t> &amp; 	(</a:t>
            </a:r>
            <a:r>
              <a:rPr lang="en-US" b="1" dirty="0" err="1">
                <a:latin typeface="Consolas" panose="020B0609020204030204" pitchFamily="49" charset="0"/>
              </a:rPr>
              <a:t>garbageTruckSouth_location</a:t>
            </a:r>
            <a:r>
              <a:rPr lang="en-US" b="1" dirty="0">
                <a:latin typeface="Consolas" panose="020B0609020204030204" pitchFamily="49" charset="0"/>
              </a:rPr>
              <a:t> = N)) -&gt; 	(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next</a:t>
            </a:r>
            <a:r>
              <a:rPr lang="en-US" b="1" dirty="0">
                <a:latin typeface="Consolas" panose="020B0609020204030204" pitchFamily="49" charset="0"/>
              </a:rPr>
              <a:t>(</a:t>
            </a:r>
            <a:r>
              <a:rPr lang="en-US" b="1" dirty="0" err="1">
                <a:latin typeface="Consolas" panose="020B0609020204030204" pitchFamily="49" charset="0"/>
              </a:rPr>
              <a:t>garbageTruckSouth_location</a:t>
            </a:r>
            <a:r>
              <a:rPr lang="en-US" b="1" dirty="0">
                <a:latin typeface="Consolas" panose="020B0609020204030204" pitchFamily="49" charset="0"/>
              </a:rPr>
              <a:t>) = N);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9999"/>
                </a:solidFill>
                <a:latin typeface="Consolas" panose="020B0609020204030204" pitchFamily="49" charset="0"/>
              </a:rPr>
              <a:t>gar</a:t>
            </a:r>
            <a:r>
              <a:rPr lang="en-US" b="1" dirty="0">
                <a:latin typeface="Consolas" panose="020B0609020204030204" pitchFamily="49" charset="0"/>
              </a:rPr>
              <a:t> 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trig</a:t>
            </a:r>
            <a:r>
              <a:rPr lang="en-US" b="1" dirty="0">
                <a:latin typeface="Consolas" panose="020B0609020204030204" pitchFamily="49" charset="0"/>
              </a:rPr>
              <a:t> [</a:t>
            </a:r>
            <a:r>
              <a:rPr lang="en-US" b="1" dirty="0">
                <a:solidFill>
                  <a:srgbClr val="7F0055"/>
                </a:solidFill>
                <a:latin typeface="Consolas" panose="020B0609020204030204" pitchFamily="49" charset="0"/>
              </a:rPr>
              <a:t>true</a:t>
            </a:r>
            <a:r>
              <a:rPr lang="en-US" b="1" dirty="0">
                <a:latin typeface="Consolas" panose="020B0609020204030204" pitchFamily="49" charset="0"/>
              </a:rPr>
              <a:t>]*[</a:t>
            </a:r>
            <a:r>
              <a:rPr lang="en-US" b="1" dirty="0" err="1">
                <a:latin typeface="Consolas" panose="020B0609020204030204" pitchFamily="49" charset="0"/>
              </a:rPr>
              <a:t>at_least_one_can_full_south</a:t>
            </a:r>
            <a:r>
              <a:rPr lang="en-US" b="1" dirty="0">
                <a:latin typeface="Consolas" panose="020B0609020204030204" pitchFamily="49" charset="0"/>
              </a:rPr>
              <a:t> &amp; 	(</a:t>
            </a:r>
            <a:r>
              <a:rPr lang="en-US" b="1" dirty="0" err="1">
                <a:latin typeface="Consolas" panose="020B0609020204030204" pitchFamily="49" charset="0"/>
              </a:rPr>
              <a:t>garbageTruckSouth_location</a:t>
            </a:r>
            <a:r>
              <a:rPr lang="en-US" b="1" dirty="0">
                <a:latin typeface="Consolas" panose="020B0609020204030204" pitchFamily="49" charset="0"/>
              </a:rPr>
              <a:t> = N)] |=&gt; 	[</a:t>
            </a:r>
            <a:r>
              <a:rPr lang="en-US" b="1" dirty="0" err="1">
                <a:latin typeface="Consolas" panose="020B0609020204030204" pitchFamily="49" charset="0"/>
              </a:rPr>
              <a:t>garbageTruckSouth_location</a:t>
            </a:r>
            <a:r>
              <a:rPr lang="en-US" b="1" dirty="0">
                <a:latin typeface="Consolas" panose="020B0609020204030204" pitchFamily="49" charset="0"/>
              </a:rPr>
              <a:t> = </a:t>
            </a:r>
            <a:r>
              <a:rPr lang="en-US" b="1" dirty="0">
                <a:solidFill>
                  <a:srgbClr val="7D7D7D"/>
                </a:solidFill>
                <a:latin typeface="Consolas" panose="020B0609020204030204" pitchFamily="49" charset="0"/>
              </a:rPr>
              <a:t>0</a:t>
            </a:r>
            <a:r>
              <a:rPr lang="en-US" b="1" dirty="0">
                <a:latin typeface="Consolas" panose="020B0609020204030204" pitchFamily="49" charset="0"/>
              </a:rPr>
              <a:t>]+;</a:t>
            </a:r>
          </a:p>
          <a:p>
            <a:endParaRPr lang="he-IL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endParaRPr lang="en-US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454542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0000"/>
      </a:accent1>
      <a:accent2>
        <a:srgbClr val="0000FF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0000"/>
      </a:accent1>
      <a:accent2>
        <a:srgbClr val="0000FF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1307</Words>
  <Application>Microsoft Office PowerPoint</Application>
  <PresentationFormat>‫הצגה על המסך (4:3)</PresentationFormat>
  <Paragraphs>124</Paragraphs>
  <Slides>14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14</vt:i4>
      </vt:variant>
    </vt:vector>
  </HeadingPairs>
  <TitlesOfParts>
    <vt:vector size="18" baseType="lpstr">
      <vt:lpstr>Arial</vt:lpstr>
      <vt:lpstr>Calibri</vt:lpstr>
      <vt:lpstr>Consolas</vt:lpstr>
      <vt:lpstr>Office Theme</vt:lpstr>
      <vt:lpstr>Smart Neighbourhood Simulator  Live your life We will take care of the rest</vt:lpstr>
      <vt:lpstr>Main components of the system</vt:lpstr>
      <vt:lpstr>Spectra Environment Entities</vt:lpstr>
      <vt:lpstr>Spectra –  Main Assumptions</vt:lpstr>
      <vt:lpstr>Spectra –  Main Assumptions</vt:lpstr>
      <vt:lpstr>Spectra System Entities</vt:lpstr>
      <vt:lpstr>Spectra –  Main Guarantees </vt:lpstr>
      <vt:lpstr>Spectra –  Main Guarantees </vt:lpstr>
      <vt:lpstr>Spectra –  Main Guarantees </vt:lpstr>
      <vt:lpstr>Spectra –  Main Guarantees </vt:lpstr>
      <vt:lpstr>Special scenarios</vt:lpstr>
      <vt:lpstr>Main difficulties we encountered</vt:lpstr>
      <vt:lpstr>Main difficulties we encountered – cont.</vt:lpstr>
      <vt:lpstr>Vacuity check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Neighbourhood Simulator  Live your life We will take care of the rest</dc:title>
  <dc:creator>offek gil</dc:creator>
  <cp:lastModifiedBy>offek gil</cp:lastModifiedBy>
  <cp:revision>10</cp:revision>
  <dcterms:modified xsi:type="dcterms:W3CDTF">2020-01-23T17:58:56Z</dcterms:modified>
</cp:coreProperties>
</file>